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
      <p:font typeface="Roboto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Light-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RobotoLight-italic.fntdata"/><Relationship Id="rId10" Type="http://schemas.openxmlformats.org/officeDocument/2006/relationships/slide" Target="slides/slide6.xml"/><Relationship Id="rId32" Type="http://schemas.openxmlformats.org/officeDocument/2006/relationships/font" Target="fonts/RobotoLight-bold.fntdata"/><Relationship Id="rId13" Type="http://schemas.openxmlformats.org/officeDocument/2006/relationships/slide" Target="slides/slide9.xml"/><Relationship Id="rId35" Type="http://schemas.openxmlformats.org/officeDocument/2006/relationships/font" Target="fonts/OpenSans-regular.fntdata"/><Relationship Id="rId12" Type="http://schemas.openxmlformats.org/officeDocument/2006/relationships/slide" Target="slides/slide8.xml"/><Relationship Id="rId34" Type="http://schemas.openxmlformats.org/officeDocument/2006/relationships/font" Target="fonts/RobotoLight-boldItalic.fntdata"/><Relationship Id="rId15" Type="http://schemas.openxmlformats.org/officeDocument/2006/relationships/slide" Target="slides/slide11.xml"/><Relationship Id="rId37" Type="http://schemas.openxmlformats.org/officeDocument/2006/relationships/font" Target="fonts/OpenSans-italic.fntdata"/><Relationship Id="rId14" Type="http://schemas.openxmlformats.org/officeDocument/2006/relationships/slide" Target="slides/slide10.xml"/><Relationship Id="rId36" Type="http://schemas.openxmlformats.org/officeDocument/2006/relationships/font" Target="fonts/OpenSans-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OpenSan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a7cf3c381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ba7cf3c381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a7cf3c381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ba7cf3c381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rgbClr val="374151"/>
              </a:solidFill>
              <a:highlight>
                <a:schemeClr val="lt2"/>
              </a:highlight>
              <a:latin typeface="Roboto"/>
              <a:ea typeface="Roboto"/>
              <a:cs typeface="Roboto"/>
              <a:sym typeface="Roboto"/>
            </a:endParaRPr>
          </a:p>
          <a:p>
            <a:pPr indent="0" lvl="0" marL="0" rtl="0" algn="l">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vertrouwen &amp; geloofwaardigheid: feit dat je authentiek en sterk binnenkomt bent geeft vertrouwen aan de persoon waarmee je spreekt</a:t>
            </a:r>
            <a:endParaRPr sz="1200">
              <a:solidFill>
                <a:srgbClr val="374151"/>
              </a:solidFill>
              <a:highlight>
                <a:schemeClr val="lt2"/>
              </a:highlight>
              <a:latin typeface="Roboto"/>
              <a:ea typeface="Roboto"/>
              <a:cs typeface="Roboto"/>
              <a:sym typeface="Roboto"/>
            </a:endParaRPr>
          </a:p>
          <a:p>
            <a:pPr indent="0" lvl="0" marL="0" rtl="0" algn="l">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als je op beurs daar staat en je hebt uw pitch klaar en je toont interesse, gaat dat helemaal anders binnenkomen bij een bedrijf dan als je gewoon vraagt wat doen jullie of wie zijn jullie </a:t>
            </a:r>
            <a:endParaRPr sz="1200">
              <a:solidFill>
                <a:srgbClr val="374151"/>
              </a:solidFill>
              <a:highlight>
                <a:schemeClr val="lt2"/>
              </a:highlight>
              <a:latin typeface="Roboto"/>
              <a:ea typeface="Roboto"/>
              <a:cs typeface="Roboto"/>
              <a:sym typeface="Roboto"/>
            </a:endParaRPr>
          </a:p>
          <a:p>
            <a:pPr indent="0" lvl="0" marL="0" rtl="0" algn="l">
              <a:spcBef>
                <a:spcPts val="0"/>
              </a:spcBef>
              <a:spcAft>
                <a:spcPts val="0"/>
              </a:spcAft>
              <a:buSzPts val="1100"/>
              <a:buNone/>
            </a:pPr>
            <a:r>
              <a:t/>
            </a:r>
            <a:endParaRPr sz="1200">
              <a:solidFill>
                <a:srgbClr val="374151"/>
              </a:solidFill>
              <a:highlight>
                <a:schemeClr val="lt2"/>
              </a:highlight>
              <a:latin typeface="Roboto"/>
              <a:ea typeface="Roboto"/>
              <a:cs typeface="Roboto"/>
              <a:sym typeface="Roboto"/>
            </a:endParaRPr>
          </a:p>
          <a:p>
            <a:pPr indent="0" lvl="0" marL="0" rtl="0" algn="l">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onderscheiden: zoals ik reeds zei is het belangrijk om je te onderscheiden van je medestudenten, wat zal ervoor zorgen dat iemand jou zal gaan herinneren en niet de persoon die na je langskomt bij dezelfde stand</a:t>
            </a:r>
            <a:endParaRPr sz="1200">
              <a:solidFill>
                <a:srgbClr val="374151"/>
              </a:solidFill>
              <a:highlight>
                <a:schemeClr val="lt2"/>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puntje 3: elk contact is waardevol</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niet omdat je bij amon langskomt en het blijkt geen fit te zijn, dat wij niet kunnen helpen in de zoektocht naar de juiste fit</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Je bent maar 7 connecties verwijderd van wie je echt wil ontmoeten</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374151"/>
              </a:solidFill>
              <a:highlight>
                <a:schemeClr val="lt2"/>
              </a:highlight>
              <a:latin typeface="Roboto"/>
              <a:ea typeface="Roboto"/>
              <a:cs typeface="Roboto"/>
              <a:sym typeface="Roboto"/>
            </a:endParaRPr>
          </a:p>
          <a:p>
            <a:pPr indent="0" lvl="0" marL="0" rtl="0" algn="l">
              <a:lnSpc>
                <a:spcPct val="100000"/>
              </a:lnSpc>
              <a:spcBef>
                <a:spcPts val="0"/>
              </a:spcBef>
              <a:spcAft>
                <a:spcPts val="0"/>
              </a:spcAft>
              <a:buSzPts val="1100"/>
              <a:buNone/>
            </a:pPr>
            <a:r>
              <a:rPr lang="nl-BE" sz="1200">
                <a:solidFill>
                  <a:srgbClr val="374151"/>
                </a:solidFill>
                <a:highlight>
                  <a:schemeClr val="lt2"/>
                </a:highlight>
                <a:latin typeface="Roboto"/>
                <a:ea typeface="Roboto"/>
                <a:cs typeface="Roboto"/>
                <a:sym typeface="Roboto"/>
              </a:rPr>
              <a:t>beïnvloedt hoe andere jou zien: eerste indruk is ook hoe wij jullie percipieren en gaan herinneren  - onderschat de impact van een eerste indruk niet</a:t>
            </a:r>
            <a:endParaRPr sz="1200">
              <a:solidFill>
                <a:srgbClr val="374151"/>
              </a:solidFill>
              <a:highlight>
                <a:schemeClr val="lt2"/>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ba7cf3c381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ba7cf3c381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als je denkt aan elon musk of bill gates heb je direct idee van hoe zij zich positioneren, je hebt direct het idee</a:t>
            </a:r>
            <a:endParaRPr/>
          </a:p>
          <a:p>
            <a:pPr indent="0" lvl="0" marL="0" rtl="0" algn="l">
              <a:lnSpc>
                <a:spcPct val="100000"/>
              </a:lnSpc>
              <a:spcBef>
                <a:spcPts val="0"/>
              </a:spcBef>
              <a:spcAft>
                <a:spcPts val="0"/>
              </a:spcAft>
              <a:buSzPts val="1100"/>
              <a:buNone/>
            </a:pPr>
            <a:r>
              <a:rPr lang="nl-BE"/>
              <a:t>mensen die iedereen kent, direct een beeld van</a:t>
            </a:r>
            <a:endParaRPr/>
          </a:p>
          <a:p>
            <a:pPr indent="0" lvl="0" marL="0" rtl="0" algn="l">
              <a:lnSpc>
                <a:spcPct val="100000"/>
              </a:lnSpc>
              <a:spcBef>
                <a:spcPts val="0"/>
              </a:spcBef>
              <a:spcAft>
                <a:spcPts val="0"/>
              </a:spcAft>
              <a:buSzPts val="1100"/>
              <a:buNone/>
            </a:pPr>
            <a:r>
              <a:rPr lang="nl-BE"/>
              <a:t>zij hebben een indruk nagelaten en dat is wat je wil bereiken met een personal brand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l-BE"/>
              <a:t>Charlotte vertelt over zichzelf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l-BE"/>
              <a:t>een voorbeeld  dichter bij ons - charlotte die haar wil positioneren als international recruiter expert en weerspiegelt op LI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a7cf3c381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ba7cf3c381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Het is belangrijk dat je de volgende 5 elementen meeneemt in je personal brand (dat gaan we straks ook doen tijdens de oefening-</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identiteit: wie ben je, als persoon, wat zijn je onderscheidende kwaliteiten</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consistentie: wees consistent in je communicatie, zowel op LinkedIn als op een beurs</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Authenticiteit: blijf eigen aan jezelf, het zijn net jouw troeven en vaardigheden die je uniek maken en waarom iemand voor jou zou kiezen ipv iemand anders, belangrijk dus om jezelf te blijven, op elk potje past een deksteltje, voor iedereen hier aanwezig is er een juiste fit met een bepaalde job, dus ga je niet anders voordoen of veranderen voor een bepaalde job</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Relevantie: belangrijk om de relevantie info te delen. Bv niet naar welke lagere school je bent geweest, maar na te denken over wat relevant is voor je professionele carrière</a:t>
            </a:r>
            <a:endParaRPr sz="1150">
              <a:solidFill>
                <a:schemeClr val="dk1"/>
              </a:solidFill>
              <a:highlight>
                <a:schemeClr val="lt2"/>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rPr lang="nl-BE" sz="1150">
                <a:solidFill>
                  <a:schemeClr val="dk1"/>
                </a:solidFill>
                <a:highlight>
                  <a:schemeClr val="lt2"/>
                </a:highlight>
                <a:latin typeface="Open Sans"/>
                <a:ea typeface="Open Sans"/>
                <a:cs typeface="Open Sans"/>
                <a:sym typeface="Open Sans"/>
              </a:rPr>
              <a:t>Storytelling: belangrijk om al die elementen op een verhalende manier te brengen zodat het spontaan en enthousiast overkomt - maar daar gaan we je in de volgende stappen straks zeker mee helpen</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800"/>
              </a:spcBef>
              <a:spcAft>
                <a:spcPts val="0"/>
              </a:spcAft>
              <a:buNone/>
            </a:pPr>
            <a:r>
              <a:t/>
            </a:r>
            <a:endParaRPr sz="1200">
              <a:solidFill>
                <a:schemeClr val="dk1"/>
              </a:solidFill>
              <a:highlight>
                <a:schemeClr val="lt2"/>
              </a:highlight>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a84daeb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ba84daeb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nl-BE" sz="1200">
                <a:solidFill>
                  <a:schemeClr val="dk1"/>
                </a:solidFill>
                <a:latin typeface="Calibri"/>
                <a:ea typeface="Calibri"/>
                <a:cs typeface="Calibri"/>
                <a:sym typeface="Calibri"/>
              </a:rPr>
              <a:t>In deze oefening gaan we aan de slag met het formuleren van een beknopte en krachtige personal brand statement dat jouw unieke identiteit, waarden en sterke punten weerspiegelt. Vandaag willen we jullie helpen om zelf via 8 stappen jullie personal brand vorm te geven. Het doel van deze oefening is om jullie te begeleiden om uiteindelijk tot een pitch te komen.</a:t>
            </a:r>
            <a:endParaRPr sz="1200">
              <a:solidFill>
                <a:schemeClr val="dk1"/>
              </a:solidFill>
              <a:latin typeface="Calibri"/>
              <a:ea typeface="Calibri"/>
              <a:cs typeface="Calibri"/>
              <a:sym typeface="Calibri"/>
            </a:endParaRPr>
          </a:p>
          <a:p>
            <a:pPr indent="0" lvl="0" marL="0" rtl="0" algn="l">
              <a:lnSpc>
                <a:spcPct val="115000"/>
              </a:lnSpc>
              <a:spcBef>
                <a:spcPts val="1500"/>
              </a:spcBef>
              <a:spcAft>
                <a:spcPts val="0"/>
              </a:spcAft>
              <a:buClr>
                <a:schemeClr val="dk1"/>
              </a:buClr>
              <a:buSzPts val="1100"/>
              <a:buFont typeface="Arial"/>
              <a:buNone/>
            </a:pPr>
            <a:r>
              <a:rPr lang="nl-BE">
                <a:solidFill>
                  <a:schemeClr val="dk1"/>
                </a:solidFill>
              </a:rPr>
              <a:t>bedoeling dat je met een persoonlijke pitch komt die je op LI kan zetten</a:t>
            </a:r>
            <a:endParaRPr>
              <a:solidFill>
                <a:schemeClr val="dk1"/>
              </a:solidFill>
            </a:endParaRPr>
          </a:p>
          <a:p>
            <a:pPr indent="0" lvl="0" marL="0" rtl="0" algn="l">
              <a:lnSpc>
                <a:spcPct val="100000"/>
              </a:lnSpc>
              <a:spcBef>
                <a:spcPts val="0"/>
              </a:spcBef>
              <a:spcAft>
                <a:spcPts val="0"/>
              </a:spcAft>
              <a:buSzPts val="1100"/>
              <a:buNone/>
            </a:pPr>
            <a:r>
              <a:rPr lang="nl-BE"/>
              <a:t>opsplitsen in groepjes,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CBU</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a7cf3c381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EMP</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De eerste stap om je pitch vorm te geven: verzamel facts &amp; figures: </a:t>
            </a:r>
            <a:endParaRPr/>
          </a:p>
          <a:p>
            <a:pPr indent="-298450" lvl="0" marL="457200" rtl="0" algn="l">
              <a:spcBef>
                <a:spcPts val="0"/>
              </a:spcBef>
              <a:spcAft>
                <a:spcPts val="0"/>
              </a:spcAft>
              <a:buSzPts val="1100"/>
              <a:buChar char="-"/>
            </a:pPr>
            <a:r>
              <a:rPr lang="nl-BE"/>
              <a:t>welke relevant stages/vakantiejobs - zaken die ook op je cv staan die je kan gebruiken om je pitch vorm te gaan geven</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Daarnaast ook belangrijk is wat je geleerd hebt uit alle ervaringen/stages/etc</a:t>
            </a:r>
            <a:endParaRPr/>
          </a:p>
          <a:p>
            <a:pPr indent="-298450" lvl="0" marL="457200" rtl="0" algn="l">
              <a:spcBef>
                <a:spcPts val="0"/>
              </a:spcBef>
              <a:spcAft>
                <a:spcPts val="0"/>
              </a:spcAft>
              <a:buSzPts val="1100"/>
              <a:buChar char="-"/>
            </a:pPr>
            <a:r>
              <a:rPr lang="nl-BE"/>
              <a:t>welke feedback heb je al gehad in het verleden om dan in de stap bij voorbeelden te linken aan ben daar sterk in want…</a:t>
            </a:r>
            <a:endParaRPr/>
          </a:p>
          <a:p>
            <a:pPr indent="-298450" lvl="0" marL="457200" rtl="0" algn="l">
              <a:spcBef>
                <a:spcPts val="0"/>
              </a:spcBef>
              <a:spcAft>
                <a:spcPts val="0"/>
              </a:spcAft>
              <a:buSzPts val="1100"/>
              <a:buChar char="-"/>
            </a:pPr>
            <a:r>
              <a:t/>
            </a:r>
            <a:endParaRPr/>
          </a:p>
        </p:txBody>
      </p:sp>
      <p:sp>
        <p:nvSpPr>
          <p:cNvPr id="190" name="Google Shape;190;g2ba7cf3c381_0_9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a7cf3c381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CBU</a:t>
            </a:r>
            <a:endParaRPr/>
          </a:p>
        </p:txBody>
      </p:sp>
      <p:sp>
        <p:nvSpPr>
          <p:cNvPr id="197" name="Google Shape;197;g2ba7cf3c381_0_7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a7cf3c381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ba7cf3c381_0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BE">
                <a:solidFill>
                  <a:schemeClr val="dk1"/>
                </a:solidFill>
              </a:rPr>
              <a:t>cbu</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BE">
                <a:solidFill>
                  <a:schemeClr val="dk1"/>
                </a:solidFill>
              </a:rPr>
              <a:t>Je hebt nu nagedacht over bepaalde eigenschappen. Geef jezelf een score van 1 tot 10 per eigenschap in hoeverre je vindt van jezelf dat je daar al ontwikkeld bent. Dan weet je onmiddellijk waar je aan moet werken om je doel te bereiken</a:t>
            </a:r>
            <a:r>
              <a:rPr lang="nl-BE" sz="1000">
                <a:solidFill>
                  <a:schemeClr val="dk1"/>
                </a:solidFill>
              </a:rPr>
              <a:t>. </a:t>
            </a:r>
            <a:r>
              <a:rPr lang="nl-BE">
                <a:solidFill>
                  <a:schemeClr val="dk1"/>
                </a:solidFill>
              </a:rPr>
              <a:t>Waar kan je nog in groeien?</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BE">
                <a:solidFill>
                  <a:schemeClr val="dk1"/>
                </a:solidFill>
              </a:rPr>
              <a:t>Wie voelt er zich comfortabel op bepaalde scores te delen? Waarom geef je jezelf een … of …? Probeer niet iets te creëren dat er niet is, wees authentiek naar jezelf toe en anderen.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a7cf3c381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EMP</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als je die voorbeelden voorbereid aan de hand van starr techniek ga je die ook op een meer verhalende manier kunnen vertellen - en dat brengt ons ook bij de volgende stap</a:t>
            </a:r>
            <a:endParaRPr/>
          </a:p>
        </p:txBody>
      </p:sp>
      <p:sp>
        <p:nvSpPr>
          <p:cNvPr id="212" name="Google Shape;212;g2ba7cf3c381_0_7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a7cf3c381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CBU</a:t>
            </a:r>
            <a:endParaRPr/>
          </a:p>
          <a:p>
            <a:pPr indent="0" lvl="0" marL="0" rtl="0" algn="l">
              <a:spcBef>
                <a:spcPts val="0"/>
              </a:spcBef>
              <a:spcAft>
                <a:spcPts val="0"/>
              </a:spcAft>
              <a:buNone/>
            </a:pPr>
            <a:r>
              <a:rPr lang="nl-BE"/>
              <a:t>Schrijf neer en oefen -  zorg voor vlotheid in je verhaal </a:t>
            </a:r>
            <a:endParaRPr/>
          </a:p>
          <a:p>
            <a:pPr indent="0" lvl="0" marL="0" rtl="0" algn="l">
              <a:spcBef>
                <a:spcPts val="0"/>
              </a:spcBef>
              <a:spcAft>
                <a:spcPts val="0"/>
              </a:spcAft>
              <a:buNone/>
            </a:pPr>
            <a:r>
              <a:rPr lang="nl-BE"/>
              <a:t>Taal kan je kiezen : doelpubliek? </a:t>
            </a:r>
            <a:endParaRPr/>
          </a:p>
          <a:p>
            <a:pPr indent="0" lvl="0" marL="0" rtl="0" algn="l">
              <a:spcBef>
                <a:spcPts val="0"/>
              </a:spcBef>
              <a:spcAft>
                <a:spcPts val="0"/>
              </a:spcAft>
              <a:buNone/>
            </a:pPr>
            <a:r>
              <a:rPr lang="nl-BE"/>
              <a:t>Belangrijk is call to action</a:t>
            </a:r>
            <a:endParaRPr/>
          </a:p>
        </p:txBody>
      </p:sp>
      <p:sp>
        <p:nvSpPr>
          <p:cNvPr id="219" name="Google Shape;219;g2ba7cf3c381_0_7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7cf3c3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ba7cf3c38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EMP</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mss nog iets toevoegen van kern: hoe je je gaat onderscheidt?  </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belangrijk in elk contact - vergeet niet wat de impact is van eerste indruk - veel hiring managers nog altijd beïnvloedt zijn door hun buikgevoel en recruiters </a:t>
            </a:r>
            <a:endParaRPr/>
          </a:p>
        </p:txBody>
      </p:sp>
      <p:sp>
        <p:nvSpPr>
          <p:cNvPr id="225" name="Google Shape;2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CBU &amp; EMP </a:t>
            </a:r>
            <a:endParaRPr/>
          </a:p>
        </p:txBody>
      </p:sp>
      <p:sp>
        <p:nvSpPr>
          <p:cNvPr id="232" name="Google Shape;2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a7cf3c381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BE"/>
              <a:t>CBU &amp; EMP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zeggen dat meer info volgt? - na inschrijving mail? </a:t>
            </a:r>
            <a:endParaRPr/>
          </a:p>
        </p:txBody>
      </p:sp>
      <p:sp>
        <p:nvSpPr>
          <p:cNvPr id="240" name="Google Shape;240;g2ba7cf3c381_0_9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a7cf3c38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99" name="Google Shape;99;g2ba7cf3c38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a7cf3c38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ba7cf3c38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a7cf3c381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ba7cf3c381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a7cf3c38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ba7cf3c381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a7cf3c38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g2ba7cf3c381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a7cf3c38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ba7cf3c381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mondeling luisteren naar de studenten of in chat zetten ? </a:t>
            </a:r>
            <a:endParaRPr/>
          </a:p>
          <a:p>
            <a:pPr indent="0" lvl="0" marL="0" rtl="0" algn="l">
              <a:lnSpc>
                <a:spcPct val="100000"/>
              </a:lnSpc>
              <a:spcBef>
                <a:spcPts val="0"/>
              </a:spcBef>
              <a:spcAft>
                <a:spcPts val="0"/>
              </a:spcAft>
              <a:buSzPts val="1100"/>
              <a:buNone/>
            </a:pPr>
            <a:r>
              <a:t/>
            </a:r>
            <a:endParaRPr/>
          </a:p>
          <a:p>
            <a:pPr indent="-298450" lvl="0" marL="457200" rtl="0" algn="l">
              <a:lnSpc>
                <a:spcPct val="90000"/>
              </a:lnSpc>
              <a:spcBef>
                <a:spcPts val="0"/>
              </a:spcBef>
              <a:spcAft>
                <a:spcPts val="0"/>
              </a:spcAft>
              <a:buClr>
                <a:schemeClr val="dk1"/>
              </a:buClr>
              <a:buSzPts val="1100"/>
              <a:buChar char="•"/>
            </a:pPr>
            <a:r>
              <a:rPr lang="nl-BE">
                <a:solidFill>
                  <a:schemeClr val="dk1"/>
                </a:solidFill>
              </a:rPr>
              <a:t>Wat verwachten jullie van vandaag? Waarom hebben jullie beslist om deze sessie te volgen? </a:t>
            </a:r>
            <a:endParaRPr>
              <a:solidFill>
                <a:schemeClr val="dk1"/>
              </a:solidFill>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nl-BE">
                <a:solidFill>
                  <a:schemeClr val="dk1"/>
                </a:solidFill>
              </a:rPr>
              <a:t>Wat betekent personal branding voor jullie? Welke kernwoorden roept het op?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l-BE"/>
              <a:t>starten met stuk personal branding, voor dat we eraan beginnen zou ik graag weten wat in jullie opkomt als jullie denken aan personal branding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l-BE"/>
              <a:t>Reactie: op inpikken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a7cf3c381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ba7cf3c381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Personal Branding kan je zien als de manier waarop jij jezelf als ‘merk‘ presenteert aan anderen. Net als bij een echt merk wil je dat jouw naam gekoppeld wordt aan een positief beeld en wil je jezelf</a:t>
            </a:r>
            <a:r>
              <a:rPr lang="nl-BE" sz="1200">
                <a:solidFill>
                  <a:schemeClr val="dk1"/>
                </a:solidFill>
                <a:highlight>
                  <a:schemeClr val="accent4"/>
                </a:highlight>
                <a:latin typeface="Calibri"/>
                <a:ea typeface="Calibri"/>
                <a:cs typeface="Calibri"/>
                <a:sym typeface="Calibri"/>
              </a:rPr>
              <a:t> onderscheidend positioneren</a:t>
            </a:r>
            <a:r>
              <a:rPr lang="nl-BE" sz="1200">
                <a:solidFill>
                  <a:schemeClr val="dk1"/>
                </a:solidFill>
                <a:highlight>
                  <a:schemeClr val="lt2"/>
                </a:highlight>
                <a:latin typeface="Calibri"/>
                <a:ea typeface="Calibri"/>
                <a:cs typeface="Calibri"/>
                <a:sym typeface="Calibri"/>
              </a:rPr>
              <a:t> naar je doelgroep.</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wat is personal branding voor mij: vertellen</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hoe stel je uzelf in de markt en wat onderscheidt u van bv uw collega naast u</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bv stel da je morgen op een netwerkevent bent, hoe gaan ze mij onthouden ipv de persoon naast, als je allebei solliciteert, waarom zou iemand voor u zou kiezen - </a:t>
            </a:r>
            <a:r>
              <a:rPr lang="nl-BE" sz="1200">
                <a:solidFill>
                  <a:schemeClr val="dk1"/>
                </a:solidFill>
                <a:highlight>
                  <a:schemeClr val="lt2"/>
                </a:highlight>
                <a:latin typeface="Calibri"/>
                <a:ea typeface="Calibri"/>
                <a:cs typeface="Calibri"/>
                <a:sym typeface="Calibri"/>
              </a:rPr>
              <a:t>link leggen naar jobbeurs ook</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Wij zijn hele dag op de jobbeurs, op einde van dag niet weten wie wie was, hoe ga je ervoor zorgen dat we jou onthouden en niet de persoon die na je langskomt, dan gaat het niet enkel wat je zegt, hier speelt ook al het belang van een eerste indruk! </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lang="nl-BE" sz="1200">
                <a:solidFill>
                  <a:schemeClr val="dk1"/>
                </a:solidFill>
                <a:highlight>
                  <a:schemeClr val="lt2"/>
                </a:highlight>
                <a:latin typeface="Calibri"/>
                <a:ea typeface="Calibri"/>
                <a:cs typeface="Calibri"/>
                <a:sym typeface="Calibri"/>
              </a:rPr>
              <a:t>belangrijk geen competitie maar wat jou uniek maakt</a:t>
            </a:r>
            <a:endParaRPr sz="1200">
              <a:solidFill>
                <a:schemeClr val="dk1"/>
              </a:solidFill>
              <a:highlight>
                <a:schemeClr val="lt2"/>
              </a:highlight>
              <a:latin typeface="Calibri"/>
              <a:ea typeface="Calibri"/>
              <a:cs typeface="Calibri"/>
              <a:sym typeface="Calibri"/>
            </a:endParaRPr>
          </a:p>
          <a:p>
            <a:pPr indent="0" lvl="0" marL="0" rtl="0" algn="l">
              <a:lnSpc>
                <a:spcPct val="115000"/>
              </a:lnSpc>
              <a:spcBef>
                <a:spcPts val="1800"/>
              </a:spcBef>
              <a:spcAft>
                <a:spcPts val="1800"/>
              </a:spcAft>
              <a:buClr>
                <a:schemeClr val="dk1"/>
              </a:buClr>
              <a:buSzPts val="1100"/>
              <a:buFont typeface="Arial"/>
              <a:buNone/>
            </a:pPr>
            <a:r>
              <a:t/>
            </a:r>
            <a:endParaRPr sz="1200">
              <a:solidFill>
                <a:schemeClr val="dk1"/>
              </a:solidFill>
              <a:highlight>
                <a:schemeClr val="lt2"/>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54684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85" name="Google Shape;85;p13"/>
          <p:cNvSpPr txBox="1"/>
          <p:nvPr>
            <p:ph type="ctrTitle"/>
          </p:nvPr>
        </p:nvSpPr>
        <p:spPr>
          <a:xfrm>
            <a:off x="193400" y="809925"/>
            <a:ext cx="4754100" cy="30348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5500"/>
              <a:buFont typeface="Calibri"/>
              <a:buNone/>
            </a:pPr>
            <a:r>
              <a:rPr lang="nl-BE" sz="5500">
                <a:solidFill>
                  <a:srgbClr val="FFFFFF"/>
                </a:solidFill>
              </a:rPr>
              <a:t>Career Lunch Afstudeerbeurs </a:t>
            </a:r>
            <a:r>
              <a:rPr lang="nl-BE" sz="5500">
                <a:solidFill>
                  <a:srgbClr val="FFFFFF"/>
                </a:solidFill>
              </a:rPr>
              <a:t> </a:t>
            </a:r>
            <a:endParaRPr sz="5500">
              <a:solidFill>
                <a:srgbClr val="FFFFFF"/>
              </a:solidFill>
            </a:endParaRPr>
          </a:p>
        </p:txBody>
      </p:sp>
      <p:sp>
        <p:nvSpPr>
          <p:cNvPr id="86" name="Google Shape;86;p13"/>
          <p:cNvSpPr txBox="1"/>
          <p:nvPr>
            <p:ph idx="1" type="subTitle"/>
          </p:nvPr>
        </p:nvSpPr>
        <p:spPr>
          <a:xfrm>
            <a:off x="638921" y="4013165"/>
            <a:ext cx="4203900" cy="22056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900"/>
              <a:buNone/>
            </a:pPr>
            <a:r>
              <a:rPr lang="nl-BE" sz="3200">
                <a:solidFill>
                  <a:srgbClr val="FFFFFF"/>
                </a:solidFill>
              </a:rPr>
              <a:t>Personal Branding</a:t>
            </a:r>
            <a:endParaRPr sz="3200">
              <a:solidFill>
                <a:srgbClr val="FFFFFF"/>
              </a:solidFill>
            </a:endParaRPr>
          </a:p>
        </p:txBody>
      </p:sp>
      <p:cxnSp>
        <p:nvCxnSpPr>
          <p:cNvPr id="87" name="Google Shape;87;p13"/>
          <p:cNvCxnSpPr/>
          <p:nvPr/>
        </p:nvCxnSpPr>
        <p:spPr>
          <a:xfrm>
            <a:off x="786679" y="3928939"/>
            <a:ext cx="3932100" cy="0"/>
          </a:xfrm>
          <a:prstGeom prst="straightConnector1">
            <a:avLst/>
          </a:prstGeom>
          <a:noFill/>
          <a:ln cap="flat" cmpd="sng" w="19050">
            <a:solidFill>
              <a:srgbClr val="FFFFFF">
                <a:alpha val="80000"/>
              </a:srgbClr>
            </a:solidFill>
            <a:prstDash val="solid"/>
            <a:miter lim="800000"/>
            <a:headEnd len="sm" w="sm" type="none"/>
            <a:tailEnd len="sm" w="sm" type="none"/>
          </a:ln>
        </p:spPr>
      </p:cxnSp>
      <p:pic>
        <p:nvPicPr>
          <p:cNvPr id="88" name="Google Shape;88;p13"/>
          <p:cNvPicPr preferRelativeResize="0"/>
          <p:nvPr/>
        </p:nvPicPr>
        <p:blipFill rotWithShape="1">
          <a:blip r:embed="rId3">
            <a:alphaModFix/>
          </a:blip>
          <a:srcRect b="0" l="0" r="0" t="0"/>
          <a:stretch/>
        </p:blipFill>
        <p:spPr>
          <a:xfrm>
            <a:off x="6096000" y="1020496"/>
            <a:ext cx="5459472" cy="48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b="0" l="0" r="0" t="0"/>
          <a:stretch/>
        </p:blipFill>
        <p:spPr>
          <a:xfrm>
            <a:off x="10512408" y="5425789"/>
            <a:ext cx="1524001" cy="1347816"/>
          </a:xfrm>
          <a:prstGeom prst="rect">
            <a:avLst/>
          </a:prstGeom>
          <a:noFill/>
          <a:ln>
            <a:noFill/>
          </a:ln>
        </p:spPr>
      </p:pic>
      <p:sp>
        <p:nvSpPr>
          <p:cNvPr id="154" name="Google Shape;154;p22"/>
          <p:cNvSpPr/>
          <p:nvPr/>
        </p:nvSpPr>
        <p:spPr>
          <a:xfrm>
            <a:off x="0" y="0"/>
            <a:ext cx="54684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5" name="Google Shape;155;p22"/>
          <p:cNvSpPr txBox="1"/>
          <p:nvPr>
            <p:ph idx="4294967295" type="ctrTitle"/>
          </p:nvPr>
        </p:nvSpPr>
        <p:spPr>
          <a:xfrm>
            <a:off x="71367" y="2198567"/>
            <a:ext cx="5325300" cy="16401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500"/>
              <a:buFont typeface="Calibri"/>
              <a:buNone/>
            </a:pPr>
            <a:r>
              <a:rPr b="0" i="0" lang="nl-BE" sz="5500" u="none" cap="none" strike="noStrike">
                <a:solidFill>
                  <a:srgbClr val="FFFFFF"/>
                </a:solidFill>
                <a:latin typeface="Calibri"/>
                <a:ea typeface="Calibri"/>
                <a:cs typeface="Calibri"/>
                <a:sym typeface="Calibri"/>
              </a:rPr>
              <a:t>Waarom personal branding? </a:t>
            </a:r>
            <a:endParaRPr b="0" i="0" sz="5500" u="none" cap="none" strike="noStrike">
              <a:solidFill>
                <a:srgbClr val="FFFFFF"/>
              </a:solidFill>
              <a:latin typeface="Calibri"/>
              <a:ea typeface="Calibri"/>
              <a:cs typeface="Calibri"/>
              <a:sym typeface="Calibri"/>
            </a:endParaRPr>
          </a:p>
        </p:txBody>
      </p:sp>
      <p:sp>
        <p:nvSpPr>
          <p:cNvPr id="156" name="Google Shape;156;p22"/>
          <p:cNvSpPr txBox="1"/>
          <p:nvPr/>
        </p:nvSpPr>
        <p:spPr>
          <a:xfrm>
            <a:off x="5938967" y="428300"/>
            <a:ext cx="4682700" cy="5610900"/>
          </a:xfrm>
          <a:prstGeom prst="rect">
            <a:avLst/>
          </a:prstGeom>
          <a:noFill/>
          <a:ln>
            <a:noFill/>
          </a:ln>
        </p:spPr>
        <p:txBody>
          <a:bodyPr anchorCtr="0" anchor="t" bIns="121900" lIns="121900" spcFirstLastPara="1" rIns="121900" wrap="square" tIns="121900">
            <a:noAutofit/>
          </a:bodyPr>
          <a:lstStyle/>
          <a:p>
            <a:pPr indent="-304800" lvl="0" marL="609600" marR="0" rtl="0" algn="l">
              <a:lnSpc>
                <a:spcPct val="115000"/>
              </a:lnSpc>
              <a:spcBef>
                <a:spcPts val="2000"/>
              </a:spcBef>
              <a:spcAft>
                <a:spcPts val="0"/>
              </a:spcAft>
              <a:buClr>
                <a:srgbClr val="374151"/>
              </a:buClr>
              <a:buSzPts val="1600"/>
              <a:buFont typeface="Roboto"/>
              <a:buNone/>
            </a:pPr>
            <a:r>
              <a:t/>
            </a:r>
            <a:endParaRPr b="0" i="0" sz="1600" u="none" cap="none" strike="noStrike">
              <a:solidFill>
                <a:srgbClr val="374151"/>
              </a:solidFill>
              <a:latin typeface="Roboto"/>
              <a:ea typeface="Roboto"/>
              <a:cs typeface="Roboto"/>
              <a:sym typeface="Roboto"/>
            </a:endParaRPr>
          </a:p>
          <a:p>
            <a:pPr indent="0" lvl="0" marL="0" marR="0" rtl="0" algn="l">
              <a:lnSpc>
                <a:spcPct val="100000"/>
              </a:lnSpc>
              <a:spcBef>
                <a:spcPts val="200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157" name="Google Shape;157;p22"/>
          <p:cNvSpPr txBox="1"/>
          <p:nvPr/>
        </p:nvSpPr>
        <p:spPr>
          <a:xfrm>
            <a:off x="5953225" y="669475"/>
            <a:ext cx="6083100" cy="5045400"/>
          </a:xfrm>
          <a:prstGeom prst="rect">
            <a:avLst/>
          </a:prstGeom>
          <a:noFill/>
          <a:ln>
            <a:noFill/>
          </a:ln>
        </p:spPr>
        <p:txBody>
          <a:bodyPr anchorCtr="0" anchor="t" bIns="121900" lIns="121900" spcFirstLastPara="1" rIns="121900" wrap="square" tIns="121900">
            <a:noAutofit/>
          </a:bodyPr>
          <a:lstStyle/>
          <a:p>
            <a:pPr indent="-476250" lvl="0" marL="609600" marR="0" rtl="0" algn="l">
              <a:lnSpc>
                <a:spcPct val="150000"/>
              </a:lnSpc>
              <a:spcBef>
                <a:spcPts val="2000"/>
              </a:spcBef>
              <a:spcAft>
                <a:spcPts val="0"/>
              </a:spcAft>
              <a:buClr>
                <a:srgbClr val="00A3BE"/>
              </a:buClr>
              <a:buSzPts val="2700"/>
              <a:buFont typeface="Calibri"/>
              <a:buChar char="●"/>
            </a:pPr>
            <a:r>
              <a:rPr b="0" i="0" lang="nl-BE" sz="2700" u="none" cap="none" strike="noStrike">
                <a:solidFill>
                  <a:srgbClr val="00A3BE"/>
                </a:solidFill>
                <a:highlight>
                  <a:schemeClr val="lt1"/>
                </a:highlight>
                <a:latin typeface="Calibri"/>
                <a:ea typeface="Calibri"/>
                <a:cs typeface="Calibri"/>
                <a:sym typeface="Calibri"/>
              </a:rPr>
              <a:t>Bouwt vertrouwen en geloofwaardigheid op.</a:t>
            </a:r>
            <a:endParaRPr b="0" i="0" sz="2700" u="none" cap="none" strike="noStrike">
              <a:solidFill>
                <a:srgbClr val="00A3BE"/>
              </a:solidFill>
              <a:highlight>
                <a:schemeClr val="lt1"/>
              </a:highlight>
              <a:latin typeface="Calibri"/>
              <a:ea typeface="Calibri"/>
              <a:cs typeface="Calibri"/>
              <a:sym typeface="Calibri"/>
            </a:endParaRPr>
          </a:p>
          <a:p>
            <a:pPr indent="-476250" lvl="0" marL="609600" marR="0" rtl="0" algn="l">
              <a:lnSpc>
                <a:spcPct val="150000"/>
              </a:lnSpc>
              <a:spcBef>
                <a:spcPts val="0"/>
              </a:spcBef>
              <a:spcAft>
                <a:spcPts val="0"/>
              </a:spcAft>
              <a:buClr>
                <a:srgbClr val="00A3BE"/>
              </a:buClr>
              <a:buSzPts val="2700"/>
              <a:buFont typeface="Calibri"/>
              <a:buChar char="●"/>
            </a:pPr>
            <a:r>
              <a:rPr b="0" i="0" lang="nl-BE" sz="2700" u="none" cap="none" strike="noStrike">
                <a:solidFill>
                  <a:srgbClr val="00A3BE"/>
                </a:solidFill>
                <a:highlight>
                  <a:schemeClr val="lt1"/>
                </a:highlight>
                <a:latin typeface="Calibri"/>
                <a:ea typeface="Calibri"/>
                <a:cs typeface="Calibri"/>
                <a:sym typeface="Calibri"/>
              </a:rPr>
              <a:t>Onderscheidt je in een competitieve markt.</a:t>
            </a:r>
            <a:endParaRPr b="0" i="0" sz="2700" u="none" cap="none" strike="noStrike">
              <a:solidFill>
                <a:srgbClr val="00A3BE"/>
              </a:solidFill>
              <a:highlight>
                <a:schemeClr val="lt1"/>
              </a:highlight>
              <a:latin typeface="Calibri"/>
              <a:ea typeface="Calibri"/>
              <a:cs typeface="Calibri"/>
              <a:sym typeface="Calibri"/>
            </a:endParaRPr>
          </a:p>
          <a:p>
            <a:pPr indent="-476250" lvl="0" marL="609600" marR="0" rtl="0" algn="l">
              <a:lnSpc>
                <a:spcPct val="150000"/>
              </a:lnSpc>
              <a:spcBef>
                <a:spcPts val="0"/>
              </a:spcBef>
              <a:spcAft>
                <a:spcPts val="0"/>
              </a:spcAft>
              <a:buClr>
                <a:srgbClr val="00A3BE"/>
              </a:buClr>
              <a:buSzPts val="2700"/>
              <a:buFont typeface="Calibri"/>
              <a:buChar char="●"/>
            </a:pPr>
            <a:r>
              <a:rPr b="0" i="0" lang="nl-BE" sz="2700" u="none" cap="none" strike="noStrike">
                <a:solidFill>
                  <a:srgbClr val="00A3BE"/>
                </a:solidFill>
                <a:highlight>
                  <a:schemeClr val="lt1"/>
                </a:highlight>
                <a:latin typeface="Calibri"/>
                <a:ea typeface="Calibri"/>
                <a:cs typeface="Calibri"/>
                <a:sym typeface="Calibri"/>
              </a:rPr>
              <a:t>Creëert kansen voor professionele groei en netwerken.</a:t>
            </a:r>
            <a:endParaRPr b="0" i="0" sz="2700" u="none" cap="none" strike="noStrike">
              <a:solidFill>
                <a:srgbClr val="00A3BE"/>
              </a:solidFill>
              <a:highlight>
                <a:schemeClr val="lt1"/>
              </a:highlight>
              <a:latin typeface="Calibri"/>
              <a:ea typeface="Calibri"/>
              <a:cs typeface="Calibri"/>
              <a:sym typeface="Calibri"/>
            </a:endParaRPr>
          </a:p>
          <a:p>
            <a:pPr indent="-476250" lvl="0" marL="609600" marR="0" rtl="0" algn="l">
              <a:lnSpc>
                <a:spcPct val="150000"/>
              </a:lnSpc>
              <a:spcBef>
                <a:spcPts val="0"/>
              </a:spcBef>
              <a:spcAft>
                <a:spcPts val="0"/>
              </a:spcAft>
              <a:buClr>
                <a:srgbClr val="00A3BE"/>
              </a:buClr>
              <a:buSzPts val="2700"/>
              <a:buFont typeface="Calibri"/>
              <a:buChar char="●"/>
            </a:pPr>
            <a:r>
              <a:rPr b="0" i="0" lang="nl-BE" sz="2700" u="none" cap="none" strike="noStrike">
                <a:solidFill>
                  <a:srgbClr val="00A3BE"/>
                </a:solidFill>
                <a:highlight>
                  <a:schemeClr val="lt1"/>
                </a:highlight>
                <a:latin typeface="Calibri"/>
                <a:ea typeface="Calibri"/>
                <a:cs typeface="Calibri"/>
                <a:sym typeface="Calibri"/>
              </a:rPr>
              <a:t>Beïnvloedt hoe anderen jou zien en herinneren.</a:t>
            </a:r>
            <a:endParaRPr b="0" i="0" sz="2700" u="none" cap="none" strike="noStrike">
              <a:solidFill>
                <a:srgbClr val="00A3BE"/>
              </a:solidFill>
              <a:highlight>
                <a:schemeClr val="lt1"/>
              </a:highlight>
              <a:latin typeface="Calibri"/>
              <a:ea typeface="Calibri"/>
              <a:cs typeface="Calibri"/>
              <a:sym typeface="Calibri"/>
            </a:endParaRPr>
          </a:p>
          <a:p>
            <a:pPr indent="0" lvl="0" marL="0" marR="0" rtl="0" algn="l">
              <a:lnSpc>
                <a:spcPct val="100000"/>
              </a:lnSpc>
              <a:spcBef>
                <a:spcPts val="200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3"/>
          <p:cNvPicPr preferRelativeResize="0"/>
          <p:nvPr/>
        </p:nvPicPr>
        <p:blipFill rotWithShape="1">
          <a:blip r:embed="rId3">
            <a:alphaModFix/>
          </a:blip>
          <a:srcRect b="0" l="0" r="0" t="0"/>
          <a:stretch/>
        </p:blipFill>
        <p:spPr>
          <a:xfrm>
            <a:off x="0" y="1864800"/>
            <a:ext cx="6096001" cy="4993200"/>
          </a:xfrm>
          <a:prstGeom prst="rect">
            <a:avLst/>
          </a:prstGeom>
          <a:noFill/>
          <a:ln>
            <a:noFill/>
          </a:ln>
        </p:spPr>
      </p:pic>
      <p:pic>
        <p:nvPicPr>
          <p:cNvPr id="163" name="Google Shape;163;p23"/>
          <p:cNvPicPr preferRelativeResize="0"/>
          <p:nvPr/>
        </p:nvPicPr>
        <p:blipFill rotWithShape="1">
          <a:blip r:embed="rId4">
            <a:alphaModFix/>
          </a:blip>
          <a:srcRect b="0" l="0" r="0" t="0"/>
          <a:stretch/>
        </p:blipFill>
        <p:spPr>
          <a:xfrm>
            <a:off x="6096000" y="0"/>
            <a:ext cx="6039666" cy="3480183"/>
          </a:xfrm>
          <a:prstGeom prst="rect">
            <a:avLst/>
          </a:prstGeom>
          <a:noFill/>
          <a:ln>
            <a:noFill/>
          </a:ln>
        </p:spPr>
      </p:pic>
      <p:sp>
        <p:nvSpPr>
          <p:cNvPr id="164" name="Google Shape;164;p23"/>
          <p:cNvSpPr txBox="1"/>
          <p:nvPr/>
        </p:nvSpPr>
        <p:spPr>
          <a:xfrm>
            <a:off x="0" y="0"/>
            <a:ext cx="5757900" cy="21543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5500"/>
              <a:buFont typeface="Calibri"/>
              <a:buNone/>
            </a:pPr>
            <a:r>
              <a:rPr b="0" i="0" lang="nl-BE" sz="4000" u="none" cap="none" strike="noStrike">
                <a:solidFill>
                  <a:srgbClr val="00A3BE"/>
                </a:solidFill>
                <a:latin typeface="Calibri"/>
                <a:ea typeface="Calibri"/>
                <a:cs typeface="Calibri"/>
                <a:sym typeface="Calibri"/>
              </a:rPr>
              <a:t>Voorbeelden van sterke personal brands</a:t>
            </a:r>
            <a:endParaRPr b="0" i="0" sz="4000" u="none" cap="none" strike="noStrike">
              <a:solidFill>
                <a:srgbClr val="00A3BE"/>
              </a:solidFill>
              <a:latin typeface="Calibri"/>
              <a:ea typeface="Calibri"/>
              <a:cs typeface="Calibri"/>
              <a:sym typeface="Calibri"/>
            </a:endParaRPr>
          </a:p>
        </p:txBody>
      </p:sp>
      <p:pic>
        <p:nvPicPr>
          <p:cNvPr id="165" name="Google Shape;165;p23"/>
          <p:cNvPicPr preferRelativeResize="0"/>
          <p:nvPr/>
        </p:nvPicPr>
        <p:blipFill rotWithShape="1">
          <a:blip r:embed="rId5">
            <a:alphaModFix/>
          </a:blip>
          <a:srcRect b="0" l="0" r="0" t="0"/>
          <a:stretch/>
        </p:blipFill>
        <p:spPr>
          <a:xfrm>
            <a:off x="6067833" y="3377833"/>
            <a:ext cx="6096000" cy="34801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nvSpPr>
        <p:spPr>
          <a:xfrm>
            <a:off x="6666867" y="780800"/>
            <a:ext cx="4968000" cy="5296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000"/>
              </a:spcBef>
              <a:spcAft>
                <a:spcPts val="0"/>
              </a:spcAft>
              <a:buNone/>
            </a:pPr>
            <a:r>
              <a:t/>
            </a:r>
            <a:endParaRPr sz="2100">
              <a:solidFill>
                <a:srgbClr val="00A3BE"/>
              </a:solidFill>
              <a:latin typeface="Calibri"/>
              <a:ea typeface="Calibri"/>
              <a:cs typeface="Calibri"/>
              <a:sym typeface="Calibri"/>
            </a:endParaRPr>
          </a:p>
          <a:p>
            <a:pPr indent="0" lvl="0" marL="0" rtl="0" algn="l">
              <a:lnSpc>
                <a:spcPct val="115000"/>
              </a:lnSpc>
              <a:spcBef>
                <a:spcPts val="2000"/>
              </a:spcBef>
              <a:spcAft>
                <a:spcPts val="0"/>
              </a:spcAft>
              <a:buClr>
                <a:schemeClr val="dk1"/>
              </a:buClr>
              <a:buSzPts val="1500"/>
              <a:buFont typeface="Arial"/>
              <a:buNone/>
            </a:pPr>
            <a:r>
              <a:rPr lang="nl-BE" sz="2100">
                <a:solidFill>
                  <a:srgbClr val="00A3BE"/>
                </a:solidFill>
                <a:latin typeface="Calibri"/>
                <a:ea typeface="Calibri"/>
                <a:cs typeface="Calibri"/>
                <a:sym typeface="Calibri"/>
              </a:rPr>
              <a:t>BELANGRIJKSTE ELEMENTEN VAN PERSONAL BRANDING:</a:t>
            </a:r>
            <a:endParaRPr sz="2100">
              <a:solidFill>
                <a:srgbClr val="00A3BE"/>
              </a:solidFill>
              <a:latin typeface="Calibri"/>
              <a:ea typeface="Calibri"/>
              <a:cs typeface="Calibri"/>
              <a:sym typeface="Calibri"/>
            </a:endParaRPr>
          </a:p>
          <a:p>
            <a:pPr indent="-438150" lvl="0" marL="609600" rtl="0" algn="l">
              <a:lnSpc>
                <a:spcPct val="115000"/>
              </a:lnSpc>
              <a:spcBef>
                <a:spcPts val="2000"/>
              </a:spcBef>
              <a:spcAft>
                <a:spcPts val="0"/>
              </a:spcAft>
              <a:buClr>
                <a:srgbClr val="00A3BE"/>
              </a:buClr>
              <a:buSzPts val="2100"/>
              <a:buFont typeface="Calibri"/>
              <a:buAutoNum type="arabicPeriod"/>
            </a:pPr>
            <a:r>
              <a:rPr lang="nl-BE" sz="2100">
                <a:solidFill>
                  <a:srgbClr val="00A3BE"/>
                </a:solidFill>
                <a:latin typeface="Calibri"/>
                <a:ea typeface="Calibri"/>
                <a:cs typeface="Calibri"/>
                <a:sym typeface="Calibri"/>
              </a:rPr>
              <a:t>IDENTITEIT</a:t>
            </a:r>
            <a:endParaRPr sz="2100">
              <a:solidFill>
                <a:srgbClr val="00A3BE"/>
              </a:solidFill>
              <a:latin typeface="Calibri"/>
              <a:ea typeface="Calibri"/>
              <a:cs typeface="Calibri"/>
              <a:sym typeface="Calibri"/>
            </a:endParaRPr>
          </a:p>
          <a:p>
            <a:pPr indent="-438150" lvl="0" marL="609600" rtl="0" algn="l">
              <a:lnSpc>
                <a:spcPct val="115000"/>
              </a:lnSpc>
              <a:spcBef>
                <a:spcPts val="0"/>
              </a:spcBef>
              <a:spcAft>
                <a:spcPts val="0"/>
              </a:spcAft>
              <a:buClr>
                <a:srgbClr val="00A3BE"/>
              </a:buClr>
              <a:buSzPts val="2100"/>
              <a:buFont typeface="Calibri"/>
              <a:buAutoNum type="arabicPeriod"/>
            </a:pPr>
            <a:r>
              <a:rPr lang="nl-BE" sz="2100">
                <a:solidFill>
                  <a:srgbClr val="00A3BE"/>
                </a:solidFill>
                <a:latin typeface="Calibri"/>
                <a:ea typeface="Calibri"/>
                <a:cs typeface="Calibri"/>
                <a:sym typeface="Calibri"/>
              </a:rPr>
              <a:t>CONSISTENTIE</a:t>
            </a:r>
            <a:endParaRPr sz="2100">
              <a:solidFill>
                <a:srgbClr val="00A3BE"/>
              </a:solidFill>
              <a:latin typeface="Calibri"/>
              <a:ea typeface="Calibri"/>
              <a:cs typeface="Calibri"/>
              <a:sym typeface="Calibri"/>
            </a:endParaRPr>
          </a:p>
          <a:p>
            <a:pPr indent="-438150" lvl="0" marL="609600" rtl="0" algn="l">
              <a:lnSpc>
                <a:spcPct val="115000"/>
              </a:lnSpc>
              <a:spcBef>
                <a:spcPts val="0"/>
              </a:spcBef>
              <a:spcAft>
                <a:spcPts val="0"/>
              </a:spcAft>
              <a:buClr>
                <a:srgbClr val="00A3BE"/>
              </a:buClr>
              <a:buSzPts val="2100"/>
              <a:buFont typeface="Calibri"/>
              <a:buAutoNum type="arabicPeriod"/>
            </a:pPr>
            <a:r>
              <a:rPr lang="nl-BE" sz="2100">
                <a:solidFill>
                  <a:srgbClr val="00A3BE"/>
                </a:solidFill>
                <a:latin typeface="Calibri"/>
                <a:ea typeface="Calibri"/>
                <a:cs typeface="Calibri"/>
                <a:sym typeface="Calibri"/>
              </a:rPr>
              <a:t>AUTHENTICITEIT</a:t>
            </a:r>
            <a:endParaRPr sz="2100">
              <a:solidFill>
                <a:srgbClr val="00A3BE"/>
              </a:solidFill>
              <a:latin typeface="Calibri"/>
              <a:ea typeface="Calibri"/>
              <a:cs typeface="Calibri"/>
              <a:sym typeface="Calibri"/>
            </a:endParaRPr>
          </a:p>
          <a:p>
            <a:pPr indent="-438150" lvl="0" marL="609600" rtl="0" algn="l">
              <a:lnSpc>
                <a:spcPct val="115000"/>
              </a:lnSpc>
              <a:spcBef>
                <a:spcPts val="0"/>
              </a:spcBef>
              <a:spcAft>
                <a:spcPts val="0"/>
              </a:spcAft>
              <a:buClr>
                <a:srgbClr val="00A3BE"/>
              </a:buClr>
              <a:buSzPts val="2100"/>
              <a:buFont typeface="Calibri"/>
              <a:buAutoNum type="arabicPeriod"/>
            </a:pPr>
            <a:r>
              <a:rPr lang="nl-BE" sz="2100">
                <a:solidFill>
                  <a:srgbClr val="00A3BE"/>
                </a:solidFill>
                <a:latin typeface="Calibri"/>
                <a:ea typeface="Calibri"/>
                <a:cs typeface="Calibri"/>
                <a:sym typeface="Calibri"/>
              </a:rPr>
              <a:t>RELEVANTIE</a:t>
            </a:r>
            <a:endParaRPr sz="2100">
              <a:solidFill>
                <a:srgbClr val="00A3BE"/>
              </a:solidFill>
              <a:latin typeface="Calibri"/>
              <a:ea typeface="Calibri"/>
              <a:cs typeface="Calibri"/>
              <a:sym typeface="Calibri"/>
            </a:endParaRPr>
          </a:p>
          <a:p>
            <a:pPr indent="-438150" lvl="0" marL="609600" rtl="0" algn="l">
              <a:lnSpc>
                <a:spcPct val="115000"/>
              </a:lnSpc>
              <a:spcBef>
                <a:spcPts val="0"/>
              </a:spcBef>
              <a:spcAft>
                <a:spcPts val="0"/>
              </a:spcAft>
              <a:buClr>
                <a:srgbClr val="00A3BE"/>
              </a:buClr>
              <a:buSzPts val="2100"/>
              <a:buFont typeface="Calibri"/>
              <a:buAutoNum type="arabicPeriod"/>
            </a:pPr>
            <a:r>
              <a:rPr lang="nl-BE" sz="2100">
                <a:solidFill>
                  <a:srgbClr val="00A3BE"/>
                </a:solidFill>
                <a:latin typeface="Calibri"/>
                <a:ea typeface="Calibri"/>
                <a:cs typeface="Calibri"/>
                <a:sym typeface="Calibri"/>
              </a:rPr>
              <a:t>STORYTELLING</a:t>
            </a:r>
            <a:endParaRPr sz="2100">
              <a:solidFill>
                <a:srgbClr val="00A3BE"/>
              </a:solidFill>
              <a:highlight>
                <a:schemeClr val="lt1"/>
              </a:highlight>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700"/>
              <a:buFont typeface="Arial"/>
              <a:buNone/>
            </a:pPr>
            <a:r>
              <a:t/>
            </a:r>
            <a:endParaRPr b="0" i="0" sz="17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pic>
        <p:nvPicPr>
          <p:cNvPr id="171" name="Google Shape;171;p24"/>
          <p:cNvPicPr preferRelativeResize="0"/>
          <p:nvPr/>
        </p:nvPicPr>
        <p:blipFill rotWithShape="1">
          <a:blip r:embed="rId3">
            <a:alphaModFix/>
          </a:blip>
          <a:srcRect b="0" l="0" r="0" t="0"/>
          <a:stretch/>
        </p:blipFill>
        <p:spPr>
          <a:xfrm>
            <a:off x="203200" y="203200"/>
            <a:ext cx="6125853" cy="6451600"/>
          </a:xfrm>
          <a:prstGeom prst="rect">
            <a:avLst/>
          </a:prstGeom>
          <a:noFill/>
          <a:ln>
            <a:noFill/>
          </a:ln>
        </p:spPr>
      </p:pic>
      <p:pic>
        <p:nvPicPr>
          <p:cNvPr id="172" name="Google Shape;172;p24"/>
          <p:cNvPicPr preferRelativeResize="0"/>
          <p:nvPr/>
        </p:nvPicPr>
        <p:blipFill rotWithShape="1">
          <a:blip r:embed="rId4">
            <a:alphaModFix/>
          </a:blip>
          <a:srcRect b="0" l="0" r="0" t="0"/>
          <a:stretch/>
        </p:blipFill>
        <p:spPr>
          <a:xfrm>
            <a:off x="10540575" y="5425789"/>
            <a:ext cx="1524001" cy="13478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p:nvPr/>
        </p:nvSpPr>
        <p:spPr>
          <a:xfrm>
            <a:off x="0" y="0"/>
            <a:ext cx="54684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8" name="Google Shape;178;p25"/>
          <p:cNvSpPr txBox="1"/>
          <p:nvPr>
            <p:ph idx="4294967295" type="ctrTitle"/>
          </p:nvPr>
        </p:nvSpPr>
        <p:spPr>
          <a:xfrm>
            <a:off x="71367" y="2198567"/>
            <a:ext cx="5325300" cy="16401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nl-BE">
                <a:solidFill>
                  <a:schemeClr val="lt1"/>
                </a:solidFill>
              </a:rPr>
              <a:t>In 5 stappen naar je personal pitch </a:t>
            </a:r>
            <a:endParaRPr b="0" i="0" sz="5500" u="none" cap="none" strike="noStrike">
              <a:solidFill>
                <a:schemeClr val="lt1"/>
              </a:solidFill>
              <a:latin typeface="Calibri"/>
              <a:ea typeface="Calibri"/>
              <a:cs typeface="Calibri"/>
              <a:sym typeface="Calibri"/>
            </a:endParaRPr>
          </a:p>
        </p:txBody>
      </p:sp>
      <p:sp>
        <p:nvSpPr>
          <p:cNvPr id="179" name="Google Shape;179;p25"/>
          <p:cNvSpPr txBox="1"/>
          <p:nvPr/>
        </p:nvSpPr>
        <p:spPr>
          <a:xfrm>
            <a:off x="5895475" y="1737900"/>
            <a:ext cx="4959600" cy="3302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600" u="none" cap="none" strike="noStrike">
              <a:solidFill>
                <a:srgbClr val="00A3BE"/>
              </a:solidFill>
              <a:latin typeface="Calibri"/>
              <a:ea typeface="Calibri"/>
              <a:cs typeface="Calibri"/>
              <a:sym typeface="Calibri"/>
            </a:endParaRPr>
          </a:p>
          <a:p>
            <a:pPr indent="-469900" lvl="0" marL="609600" marR="0" rtl="0" algn="l">
              <a:lnSpc>
                <a:spcPct val="100000"/>
              </a:lnSpc>
              <a:spcBef>
                <a:spcPts val="0"/>
              </a:spcBef>
              <a:spcAft>
                <a:spcPts val="0"/>
              </a:spcAft>
              <a:buClr>
                <a:srgbClr val="00A3BE"/>
              </a:buClr>
              <a:buSzPts val="2600"/>
              <a:buFont typeface="Calibri"/>
              <a:buAutoNum type="arabicPeriod"/>
            </a:pPr>
            <a:r>
              <a:rPr lang="nl-BE" sz="2600">
                <a:solidFill>
                  <a:srgbClr val="00A3BE"/>
                </a:solidFill>
                <a:latin typeface="Calibri"/>
                <a:ea typeface="Calibri"/>
                <a:cs typeface="Calibri"/>
                <a:sym typeface="Calibri"/>
              </a:rPr>
              <a:t>DEFINIEER JE DOEL</a:t>
            </a:r>
            <a:endParaRPr b="0" i="0" sz="2600" u="none" cap="none" strike="noStrike">
              <a:solidFill>
                <a:srgbClr val="00A3BE"/>
              </a:solidFill>
              <a:latin typeface="Calibri"/>
              <a:ea typeface="Calibri"/>
              <a:cs typeface="Calibri"/>
              <a:sym typeface="Calibri"/>
            </a:endParaRPr>
          </a:p>
          <a:p>
            <a:pPr indent="-469900" lvl="0" marL="609600" marR="0" rtl="0" algn="l">
              <a:lnSpc>
                <a:spcPct val="100000"/>
              </a:lnSpc>
              <a:spcBef>
                <a:spcPts val="0"/>
              </a:spcBef>
              <a:spcAft>
                <a:spcPts val="0"/>
              </a:spcAft>
              <a:buClr>
                <a:srgbClr val="00A3BE"/>
              </a:buClr>
              <a:buSzPts val="2600"/>
              <a:buFont typeface="Calibri"/>
              <a:buAutoNum type="arabicPeriod"/>
            </a:pPr>
            <a:r>
              <a:rPr lang="nl-BE" sz="2600">
                <a:solidFill>
                  <a:srgbClr val="00A3BE"/>
                </a:solidFill>
                <a:latin typeface="Calibri"/>
                <a:ea typeface="Calibri"/>
                <a:cs typeface="Calibri"/>
                <a:sym typeface="Calibri"/>
              </a:rPr>
              <a:t>VERZAMEL FACTS &amp; FIGURES</a:t>
            </a:r>
            <a:endParaRPr b="0" i="0" sz="2600" u="none" cap="none" strike="noStrike">
              <a:solidFill>
                <a:srgbClr val="00A3BE"/>
              </a:solidFill>
              <a:latin typeface="Calibri"/>
              <a:ea typeface="Calibri"/>
              <a:cs typeface="Calibri"/>
              <a:sym typeface="Calibri"/>
            </a:endParaRPr>
          </a:p>
          <a:p>
            <a:pPr indent="-469900" lvl="0" marL="609600" marR="0" rtl="0" algn="l">
              <a:lnSpc>
                <a:spcPct val="100000"/>
              </a:lnSpc>
              <a:spcBef>
                <a:spcPts val="0"/>
              </a:spcBef>
              <a:spcAft>
                <a:spcPts val="0"/>
              </a:spcAft>
              <a:buClr>
                <a:srgbClr val="00A3BE"/>
              </a:buClr>
              <a:buSzPts val="2600"/>
              <a:buFont typeface="Calibri"/>
              <a:buAutoNum type="arabicPeriod"/>
            </a:pPr>
            <a:r>
              <a:rPr lang="nl-BE" sz="2600">
                <a:solidFill>
                  <a:srgbClr val="00A3BE"/>
                </a:solidFill>
                <a:latin typeface="Calibri"/>
                <a:ea typeface="Calibri"/>
                <a:cs typeface="Calibri"/>
                <a:sym typeface="Calibri"/>
              </a:rPr>
              <a:t>UNIEKE TROEVEN &amp; SKILLS</a:t>
            </a:r>
            <a:endParaRPr b="0" i="0" sz="2600" u="none" cap="none" strike="noStrike">
              <a:solidFill>
                <a:srgbClr val="00A3BE"/>
              </a:solidFill>
              <a:latin typeface="Calibri"/>
              <a:ea typeface="Calibri"/>
              <a:cs typeface="Calibri"/>
              <a:sym typeface="Calibri"/>
            </a:endParaRPr>
          </a:p>
          <a:p>
            <a:pPr indent="-469900" lvl="0" marL="609600" marR="0" rtl="0" algn="l">
              <a:lnSpc>
                <a:spcPct val="100000"/>
              </a:lnSpc>
              <a:spcBef>
                <a:spcPts val="0"/>
              </a:spcBef>
              <a:spcAft>
                <a:spcPts val="0"/>
              </a:spcAft>
              <a:buClr>
                <a:srgbClr val="00A3BE"/>
              </a:buClr>
              <a:buSzPts val="2600"/>
              <a:buFont typeface="Calibri"/>
              <a:buAutoNum type="arabicPeriod"/>
            </a:pPr>
            <a:r>
              <a:rPr lang="nl-BE" sz="2600">
                <a:solidFill>
                  <a:srgbClr val="00A3BE"/>
                </a:solidFill>
                <a:latin typeface="Calibri"/>
                <a:ea typeface="Calibri"/>
                <a:cs typeface="Calibri"/>
                <a:sym typeface="Calibri"/>
              </a:rPr>
              <a:t>VOORBEELDEN</a:t>
            </a:r>
            <a:endParaRPr b="0" i="0" sz="2600" u="none" cap="none" strike="noStrike">
              <a:solidFill>
                <a:srgbClr val="00A3BE"/>
              </a:solidFill>
              <a:latin typeface="Calibri"/>
              <a:ea typeface="Calibri"/>
              <a:cs typeface="Calibri"/>
              <a:sym typeface="Calibri"/>
            </a:endParaRPr>
          </a:p>
          <a:p>
            <a:pPr indent="-469900" lvl="0" marL="609600" marR="0" rtl="0" algn="l">
              <a:lnSpc>
                <a:spcPct val="100000"/>
              </a:lnSpc>
              <a:spcBef>
                <a:spcPts val="0"/>
              </a:spcBef>
              <a:spcAft>
                <a:spcPts val="0"/>
              </a:spcAft>
              <a:buClr>
                <a:srgbClr val="00A3BE"/>
              </a:buClr>
              <a:buSzPts val="2600"/>
              <a:buFont typeface="Calibri"/>
              <a:buAutoNum type="arabicPeriod"/>
            </a:pPr>
            <a:r>
              <a:rPr lang="nl-BE" sz="2600">
                <a:solidFill>
                  <a:srgbClr val="00A3BE"/>
                </a:solidFill>
                <a:latin typeface="Calibri"/>
                <a:ea typeface="Calibri"/>
                <a:cs typeface="Calibri"/>
                <a:sym typeface="Calibri"/>
              </a:rPr>
              <a:t>STORYTELLING</a:t>
            </a:r>
            <a:endParaRPr b="0" i="0" sz="2600" u="none" cap="none" strike="noStrike">
              <a:solidFill>
                <a:srgbClr val="00A3BE"/>
              </a:solidFill>
              <a:latin typeface="Calibri"/>
              <a:ea typeface="Calibri"/>
              <a:cs typeface="Calibri"/>
              <a:sym typeface="Calibri"/>
            </a:endParaRPr>
          </a:p>
        </p:txBody>
      </p:sp>
      <p:pic>
        <p:nvPicPr>
          <p:cNvPr id="180" name="Google Shape;180;p25"/>
          <p:cNvPicPr preferRelativeResize="0"/>
          <p:nvPr/>
        </p:nvPicPr>
        <p:blipFill rotWithShape="1">
          <a:blip r:embed="rId3">
            <a:alphaModFix/>
          </a:blip>
          <a:srcRect b="0" l="0" r="0" t="0"/>
          <a:stretch/>
        </p:blipFill>
        <p:spPr>
          <a:xfrm>
            <a:off x="10540575" y="5425789"/>
            <a:ext cx="1524001" cy="13478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1050475" y="2256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solidFill>
                  <a:srgbClr val="00A3BE"/>
                </a:solidFill>
              </a:rPr>
              <a:t>STAP 1:</a:t>
            </a:r>
            <a:r>
              <a:rPr lang="nl-BE"/>
              <a:t> </a:t>
            </a:r>
            <a:r>
              <a:rPr lang="nl-BE">
                <a:solidFill>
                  <a:srgbClr val="00A3BE"/>
                </a:solidFill>
              </a:rPr>
              <a:t>Definieer je doel </a:t>
            </a:r>
            <a:endParaRPr>
              <a:solidFill>
                <a:srgbClr val="00A3BE"/>
              </a:solidFill>
            </a:endParaRPr>
          </a:p>
        </p:txBody>
      </p:sp>
      <p:sp>
        <p:nvSpPr>
          <p:cNvPr id="186" name="Google Shape;186;p26"/>
          <p:cNvSpPr txBox="1"/>
          <p:nvPr>
            <p:ph idx="1" type="body"/>
          </p:nvPr>
        </p:nvSpPr>
        <p:spPr>
          <a:xfrm>
            <a:off x="838200" y="1551226"/>
            <a:ext cx="10515600" cy="4625700"/>
          </a:xfrm>
          <a:prstGeom prst="rect">
            <a:avLst/>
          </a:prstGeom>
          <a:noFill/>
          <a:ln>
            <a:noFill/>
          </a:ln>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nl-BE"/>
              <a:t>Met welk doel stap je naar de afstudeerbeurs/ eerste job interview?</a:t>
            </a:r>
            <a:endParaRPr/>
          </a:p>
          <a:p>
            <a:pPr indent="0" lvl="0" marL="457200" rtl="0" algn="l">
              <a:spcBef>
                <a:spcPts val="0"/>
              </a:spcBef>
              <a:spcAft>
                <a:spcPts val="0"/>
              </a:spcAft>
              <a:buNone/>
            </a:pPr>
            <a:r>
              <a:rPr lang="nl-BE"/>
              <a:t> </a:t>
            </a:r>
            <a:endParaRPr/>
          </a:p>
          <a:p>
            <a:pPr indent="-342900" lvl="1" marL="914400" rtl="0" algn="l">
              <a:spcBef>
                <a:spcPts val="0"/>
              </a:spcBef>
              <a:spcAft>
                <a:spcPts val="0"/>
              </a:spcAft>
              <a:buSzPts val="1800"/>
              <a:buChar char="•"/>
            </a:pPr>
            <a:r>
              <a:rPr lang="nl-BE"/>
              <a:t>Interesse? Ik wil leren kennen wat de mogelijkheden zijn obv mijn sterktes</a:t>
            </a:r>
            <a:endParaRPr/>
          </a:p>
          <a:p>
            <a:pPr indent="-342900" lvl="1" marL="914400" rtl="0" algn="l">
              <a:spcBef>
                <a:spcPts val="0"/>
              </a:spcBef>
              <a:spcAft>
                <a:spcPts val="0"/>
              </a:spcAft>
              <a:buSzPts val="1800"/>
              <a:buChar char="•"/>
            </a:pPr>
            <a:r>
              <a:rPr lang="nl-BE"/>
              <a:t>Doelgericht op zoek naar een job in een bepaalde sector/discipline?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nl-BE"/>
              <a:t>⇒ Zal bepalend zijn voor hoe je je pitch verder opbouwt </a:t>
            </a:r>
            <a:endParaRPr/>
          </a:p>
          <a:p>
            <a:pPr indent="0" lvl="0" marL="457200" rtl="0" algn="l">
              <a:spcBef>
                <a:spcPts val="0"/>
              </a:spcBef>
              <a:spcAft>
                <a:spcPts val="0"/>
              </a:spcAft>
              <a:buNone/>
            </a:pPr>
            <a:r>
              <a:rPr lang="nl-BE"/>
              <a:t>⇒ pitch is altijd hetzelfde (wie ben ik, sterktes, drivers, authenticiteit…) maar de klemtoon zal anders liggen. </a:t>
            </a:r>
            <a:endParaRPr/>
          </a:p>
        </p:txBody>
      </p:sp>
      <p:pic>
        <p:nvPicPr>
          <p:cNvPr id="187" name="Google Shape;187;p26"/>
          <p:cNvPicPr preferRelativeResize="0"/>
          <p:nvPr/>
        </p:nvPicPr>
        <p:blipFill rotWithShape="1">
          <a:blip r:embed="rId3">
            <a:alphaModFix/>
          </a:blip>
          <a:srcRect b="0" l="0" r="0" t="0"/>
          <a:stretch/>
        </p:blipFill>
        <p:spPr>
          <a:xfrm>
            <a:off x="10408508" y="5425790"/>
            <a:ext cx="1524000" cy="13478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1050475" y="2256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solidFill>
                  <a:srgbClr val="00A3BE"/>
                </a:solidFill>
              </a:rPr>
              <a:t>STAP 2:</a:t>
            </a:r>
            <a:r>
              <a:rPr lang="nl-BE"/>
              <a:t> </a:t>
            </a:r>
            <a:r>
              <a:rPr lang="nl-BE">
                <a:solidFill>
                  <a:srgbClr val="00A3BE"/>
                </a:solidFill>
              </a:rPr>
              <a:t>Verzamel facts &amp; figures</a:t>
            </a:r>
            <a:endParaRPr>
              <a:solidFill>
                <a:srgbClr val="00A3BE"/>
              </a:solidFill>
            </a:endParaRPr>
          </a:p>
        </p:txBody>
      </p:sp>
      <p:sp>
        <p:nvSpPr>
          <p:cNvPr id="193" name="Google Shape;193;p27"/>
          <p:cNvSpPr txBox="1"/>
          <p:nvPr>
            <p:ph idx="1" type="body"/>
          </p:nvPr>
        </p:nvSpPr>
        <p:spPr>
          <a:xfrm>
            <a:off x="838200" y="1551226"/>
            <a:ext cx="10515600" cy="4625700"/>
          </a:xfrm>
          <a:prstGeom prst="rect">
            <a:avLst/>
          </a:prstGeom>
          <a:noFill/>
          <a:ln>
            <a:noFill/>
          </a:ln>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nl-BE"/>
              <a:t>Feiten (Wat heb ik gestudeerd? Welke vakantiejobs/stages heb ik reeds gedaan? Wanneer heb ik die gedaan?) </a:t>
            </a:r>
            <a:endParaRPr/>
          </a:p>
          <a:p>
            <a:pPr indent="0" lvl="0" marL="457200" rtl="0" algn="l">
              <a:spcBef>
                <a:spcPts val="0"/>
              </a:spcBef>
              <a:spcAft>
                <a:spcPts val="0"/>
              </a:spcAft>
              <a:buNone/>
            </a:pPr>
            <a:r>
              <a:rPr lang="nl-BE"/>
              <a:t>Op basis van CV. </a:t>
            </a:r>
            <a:endParaRPr/>
          </a:p>
          <a:p>
            <a:pPr indent="0" lvl="0" marL="0" rtl="0" algn="l">
              <a:spcBef>
                <a:spcPts val="0"/>
              </a:spcBef>
              <a:spcAft>
                <a:spcPts val="0"/>
              </a:spcAft>
              <a:buClr>
                <a:schemeClr val="dk1"/>
              </a:buClr>
              <a:buSzPts val="1100"/>
              <a:buNone/>
            </a:pPr>
            <a:r>
              <a:t/>
            </a:r>
            <a:endParaRPr/>
          </a:p>
          <a:p>
            <a:pPr indent="-342900" lvl="0" marL="457200" rtl="0" algn="l">
              <a:spcBef>
                <a:spcPts val="0"/>
              </a:spcBef>
              <a:spcAft>
                <a:spcPts val="0"/>
              </a:spcAft>
              <a:buSzPts val="1800"/>
              <a:buChar char="•"/>
            </a:pPr>
            <a:r>
              <a:rPr lang="nl-BE"/>
              <a:t>Wat heb ik daaruit geleerd?</a:t>
            </a:r>
            <a:endParaRPr/>
          </a:p>
          <a:p>
            <a:pPr indent="-342900" lvl="1" marL="914400" rtl="0" algn="l">
              <a:spcBef>
                <a:spcPts val="0"/>
              </a:spcBef>
              <a:spcAft>
                <a:spcPts val="0"/>
              </a:spcAft>
              <a:buSzPts val="1800"/>
              <a:buChar char="•"/>
            </a:pPr>
            <a:r>
              <a:rPr lang="nl-BE"/>
              <a:t>Wat zijn mijn sterktes? </a:t>
            </a:r>
            <a:endParaRPr/>
          </a:p>
          <a:p>
            <a:pPr indent="-342900" lvl="1" marL="914400" rtl="0" algn="l">
              <a:spcBef>
                <a:spcPts val="0"/>
              </a:spcBef>
              <a:spcAft>
                <a:spcPts val="0"/>
              </a:spcAft>
              <a:buSzPts val="1800"/>
              <a:buChar char="•"/>
            </a:pPr>
            <a:r>
              <a:rPr lang="nl-BE"/>
              <a:t>Welke vaardigheden neem ik mee naar toekomstige stages/projecten/jobs? </a:t>
            </a:r>
            <a:endParaRPr/>
          </a:p>
          <a:p>
            <a:pPr indent="0" lvl="0" marL="0" rtl="0" algn="l">
              <a:spcBef>
                <a:spcPts val="0"/>
              </a:spcBef>
              <a:spcAft>
                <a:spcPts val="0"/>
              </a:spcAft>
              <a:buClr>
                <a:schemeClr val="dk1"/>
              </a:buClr>
              <a:buSzPts val="1100"/>
              <a:buNone/>
            </a:pPr>
            <a:r>
              <a:t/>
            </a:r>
            <a:endParaRPr/>
          </a:p>
          <a:p>
            <a:pPr indent="-342900" lvl="0" marL="457200" rtl="0" algn="l">
              <a:spcBef>
                <a:spcPts val="0"/>
              </a:spcBef>
              <a:spcAft>
                <a:spcPts val="0"/>
              </a:spcAft>
              <a:buSzPts val="1800"/>
              <a:buChar char="•"/>
            </a:pPr>
            <a:r>
              <a:rPr lang="nl-BE"/>
              <a:t>Waar is er nog ruimte voor verbetering? </a:t>
            </a:r>
            <a:endParaRPr/>
          </a:p>
          <a:p>
            <a:pPr indent="0" lvl="0" marL="45720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rPr lang="nl-BE"/>
              <a:t>=&gt; Zelfreflectie belangrijk om in te schatten of je een fit kan zijn</a:t>
            </a:r>
            <a:endParaRPr/>
          </a:p>
          <a:p>
            <a:pPr indent="0" lvl="0" marL="0" rtl="0" algn="l">
              <a:spcBef>
                <a:spcPts val="0"/>
              </a:spcBef>
              <a:spcAft>
                <a:spcPts val="0"/>
              </a:spcAft>
              <a:buClr>
                <a:schemeClr val="dk1"/>
              </a:buClr>
              <a:buSzPts val="1100"/>
              <a:buNone/>
            </a:pPr>
            <a:r>
              <a:rPr lang="nl-BE"/>
              <a:t> voor een bepaalde job of niet.</a:t>
            </a:r>
            <a:endParaRPr/>
          </a:p>
        </p:txBody>
      </p:sp>
      <p:pic>
        <p:nvPicPr>
          <p:cNvPr id="194" name="Google Shape;194;p27"/>
          <p:cNvPicPr preferRelativeResize="0"/>
          <p:nvPr/>
        </p:nvPicPr>
        <p:blipFill rotWithShape="1">
          <a:blip r:embed="rId3">
            <a:alphaModFix/>
          </a:blip>
          <a:srcRect b="0" l="0" r="0" t="0"/>
          <a:stretch/>
        </p:blipFill>
        <p:spPr>
          <a:xfrm>
            <a:off x="10408508" y="5425790"/>
            <a:ext cx="1524001" cy="13478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1050475" y="2256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solidFill>
                  <a:srgbClr val="00A3BE"/>
                </a:solidFill>
              </a:rPr>
              <a:t>STAP 3:</a:t>
            </a:r>
            <a:r>
              <a:rPr lang="nl-BE"/>
              <a:t> </a:t>
            </a:r>
            <a:r>
              <a:rPr lang="nl-BE">
                <a:solidFill>
                  <a:srgbClr val="00A3BE"/>
                </a:solidFill>
                <a:highlight>
                  <a:schemeClr val="lt1"/>
                </a:highlight>
              </a:rPr>
              <a:t>Unieke troeven &amp; skills  </a:t>
            </a:r>
            <a:endParaRPr>
              <a:solidFill>
                <a:srgbClr val="00A3BE"/>
              </a:solidFill>
              <a:highlight>
                <a:schemeClr val="lt1"/>
              </a:highlight>
            </a:endParaRPr>
          </a:p>
        </p:txBody>
      </p:sp>
      <p:pic>
        <p:nvPicPr>
          <p:cNvPr id="200" name="Google Shape;200;p28"/>
          <p:cNvPicPr preferRelativeResize="0"/>
          <p:nvPr/>
        </p:nvPicPr>
        <p:blipFill rotWithShape="1">
          <a:blip r:embed="rId3">
            <a:alphaModFix/>
          </a:blip>
          <a:srcRect b="0" l="0" r="0" t="0"/>
          <a:stretch/>
        </p:blipFill>
        <p:spPr>
          <a:xfrm>
            <a:off x="10408508" y="5425790"/>
            <a:ext cx="1524001" cy="1347816"/>
          </a:xfrm>
          <a:prstGeom prst="rect">
            <a:avLst/>
          </a:prstGeom>
          <a:noFill/>
          <a:ln>
            <a:noFill/>
          </a:ln>
        </p:spPr>
      </p:pic>
      <p:pic>
        <p:nvPicPr>
          <p:cNvPr id="201" name="Google Shape;201;p28"/>
          <p:cNvPicPr preferRelativeResize="0"/>
          <p:nvPr/>
        </p:nvPicPr>
        <p:blipFill rotWithShape="1">
          <a:blip r:embed="rId4">
            <a:alphaModFix/>
          </a:blip>
          <a:srcRect b="0" l="0" r="0" t="0"/>
          <a:stretch/>
        </p:blipFill>
        <p:spPr>
          <a:xfrm>
            <a:off x="1050475" y="1550950"/>
            <a:ext cx="3875250" cy="3875250"/>
          </a:xfrm>
          <a:prstGeom prst="rect">
            <a:avLst/>
          </a:prstGeom>
          <a:noFill/>
          <a:ln>
            <a:noFill/>
          </a:ln>
        </p:spPr>
      </p:pic>
      <p:sp>
        <p:nvSpPr>
          <p:cNvPr id="202" name="Google Shape;202;p28"/>
          <p:cNvSpPr txBox="1"/>
          <p:nvPr/>
        </p:nvSpPr>
        <p:spPr>
          <a:xfrm>
            <a:off x="5521175" y="2505925"/>
            <a:ext cx="5534400" cy="19653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chemeClr val="dk1"/>
              </a:buClr>
              <a:buSzPts val="1800"/>
              <a:buChar char="•"/>
            </a:pPr>
            <a:r>
              <a:rPr lang="nl-BE" sz="2800">
                <a:solidFill>
                  <a:schemeClr val="dk1"/>
                </a:solidFill>
                <a:latin typeface="Calibri"/>
                <a:ea typeface="Calibri"/>
                <a:cs typeface="Calibri"/>
                <a:sym typeface="Calibri"/>
              </a:rPr>
              <a:t>Wat onderscheidt jou van je medestudenten?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nl-BE" sz="2800">
                <a:solidFill>
                  <a:schemeClr val="dk1"/>
                </a:solidFill>
                <a:latin typeface="Calibri"/>
                <a:ea typeface="Calibri"/>
                <a:cs typeface="Calibri"/>
                <a:sym typeface="Calibri"/>
              </a:rPr>
              <a:t>Wat maakt dat iemand jou zal herinneren? </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6096000" y="718200"/>
            <a:ext cx="5916000" cy="5280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900"/>
              <a:buNone/>
            </a:pPr>
            <a:r>
              <a:rPr lang="nl-BE" sz="4100">
                <a:solidFill>
                  <a:srgbClr val="00A3BE"/>
                </a:solidFill>
              </a:rPr>
              <a:t>Noteer 3 eigenschappen waarvan je wil dat toekomstige werkgevers/recruiters ze bij jou zien? </a:t>
            </a:r>
            <a:endParaRPr sz="4100">
              <a:solidFill>
                <a:srgbClr val="00A3BE"/>
              </a:solidFill>
            </a:endParaRPr>
          </a:p>
        </p:txBody>
      </p:sp>
      <p:sp>
        <p:nvSpPr>
          <p:cNvPr id="208" name="Google Shape;208;p29"/>
          <p:cNvSpPr/>
          <p:nvPr/>
        </p:nvSpPr>
        <p:spPr>
          <a:xfrm>
            <a:off x="0" y="-105500"/>
            <a:ext cx="6240000" cy="69636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09" name="Google Shape;209;p29"/>
          <p:cNvPicPr preferRelativeResize="0"/>
          <p:nvPr/>
        </p:nvPicPr>
        <p:blipFill rotWithShape="1">
          <a:blip r:embed="rId3">
            <a:alphaModFix/>
          </a:blip>
          <a:srcRect b="0" l="9428" r="9428" t="0"/>
          <a:stretch/>
        </p:blipFill>
        <p:spPr>
          <a:xfrm>
            <a:off x="646633" y="512467"/>
            <a:ext cx="4946732" cy="58330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862025" y="252775"/>
            <a:ext cx="5567400" cy="119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solidFill>
                  <a:srgbClr val="00A3BE"/>
                </a:solidFill>
              </a:rPr>
              <a:t>STAP 4: Voorbeelden</a:t>
            </a:r>
            <a:r>
              <a:rPr lang="nl-BE"/>
              <a:t> </a:t>
            </a:r>
            <a:endParaRPr>
              <a:solidFill>
                <a:srgbClr val="00A3BE"/>
              </a:solidFill>
              <a:highlight>
                <a:schemeClr val="lt1"/>
              </a:highlight>
            </a:endParaRPr>
          </a:p>
        </p:txBody>
      </p:sp>
      <p:sp>
        <p:nvSpPr>
          <p:cNvPr id="215" name="Google Shape;215;p30"/>
          <p:cNvSpPr txBox="1"/>
          <p:nvPr>
            <p:ph idx="1" type="body"/>
          </p:nvPr>
        </p:nvSpPr>
        <p:spPr>
          <a:xfrm>
            <a:off x="862025" y="1539326"/>
            <a:ext cx="10515600" cy="4625700"/>
          </a:xfrm>
          <a:prstGeom prst="rect">
            <a:avLst/>
          </a:prstGeom>
          <a:noFill/>
          <a:ln>
            <a:noFill/>
          </a:ln>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nl-BE"/>
              <a:t>Op basis van wat je gestudeerd en ervaren hebt concrete voorbeelden voorbereiden  </a:t>
            </a:r>
            <a:endParaRPr/>
          </a:p>
          <a:p>
            <a:pPr indent="-342900" lvl="0" marL="457200" rtl="0" algn="l">
              <a:spcBef>
                <a:spcPts val="0"/>
              </a:spcBef>
              <a:spcAft>
                <a:spcPts val="0"/>
              </a:spcAft>
              <a:buSzPts val="1800"/>
              <a:buChar char="•"/>
            </a:pPr>
            <a:r>
              <a:rPr lang="nl-BE"/>
              <a:t>vb. internationaal gestudeerd, vrijwilligerswerk gedaan </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Op basis van STARR techniek voorbereiden</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Situatie</a:t>
            </a:r>
            <a:endParaRPr/>
          </a:p>
          <a:p>
            <a:pPr indent="0" lvl="0" marL="0" rtl="0" algn="l">
              <a:spcBef>
                <a:spcPts val="0"/>
              </a:spcBef>
              <a:spcAft>
                <a:spcPts val="0"/>
              </a:spcAft>
              <a:buNone/>
            </a:pPr>
            <a:r>
              <a:rPr lang="nl-BE"/>
              <a:t>Taak</a:t>
            </a:r>
            <a:endParaRPr/>
          </a:p>
          <a:p>
            <a:pPr indent="0" lvl="0" marL="0" rtl="0" algn="l">
              <a:spcBef>
                <a:spcPts val="0"/>
              </a:spcBef>
              <a:spcAft>
                <a:spcPts val="0"/>
              </a:spcAft>
              <a:buNone/>
            </a:pPr>
            <a:r>
              <a:rPr lang="nl-BE"/>
              <a:t>Actie </a:t>
            </a:r>
            <a:endParaRPr/>
          </a:p>
          <a:p>
            <a:pPr indent="0" lvl="0" marL="0" rtl="0" algn="l">
              <a:spcBef>
                <a:spcPts val="0"/>
              </a:spcBef>
              <a:spcAft>
                <a:spcPts val="0"/>
              </a:spcAft>
              <a:buNone/>
            </a:pPr>
            <a:r>
              <a:rPr lang="nl-BE"/>
              <a:t>Resultaat </a:t>
            </a:r>
            <a:endParaRPr/>
          </a:p>
          <a:p>
            <a:pPr indent="0" lvl="0" marL="0" rtl="0" algn="l">
              <a:spcBef>
                <a:spcPts val="0"/>
              </a:spcBef>
              <a:spcAft>
                <a:spcPts val="0"/>
              </a:spcAft>
              <a:buNone/>
            </a:pPr>
            <a:r>
              <a:rPr lang="nl-BE"/>
              <a:t>Reflectie</a:t>
            </a:r>
            <a:endParaRPr/>
          </a:p>
        </p:txBody>
      </p:sp>
      <p:pic>
        <p:nvPicPr>
          <p:cNvPr id="216" name="Google Shape;216;p30"/>
          <p:cNvPicPr preferRelativeResize="0"/>
          <p:nvPr/>
        </p:nvPicPr>
        <p:blipFill rotWithShape="1">
          <a:blip r:embed="rId3">
            <a:alphaModFix/>
          </a:blip>
          <a:srcRect b="0" l="0" r="0" t="0"/>
          <a:stretch/>
        </p:blipFill>
        <p:spPr>
          <a:xfrm>
            <a:off x="10408508" y="5425790"/>
            <a:ext cx="1524001" cy="13478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809025" y="189925"/>
            <a:ext cx="6843300" cy="122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solidFill>
                  <a:srgbClr val="00A3BE"/>
                </a:solidFill>
              </a:rPr>
              <a:t>STAP 5:</a:t>
            </a:r>
            <a:r>
              <a:rPr lang="nl-BE"/>
              <a:t> </a:t>
            </a:r>
            <a:r>
              <a:rPr lang="nl-BE">
                <a:solidFill>
                  <a:srgbClr val="00A3BE"/>
                </a:solidFill>
              </a:rPr>
              <a:t>Storytelling  </a:t>
            </a:r>
            <a:endParaRPr>
              <a:solidFill>
                <a:srgbClr val="00A3BE"/>
              </a:solidFill>
              <a:highlight>
                <a:schemeClr val="lt1"/>
              </a:highlight>
            </a:endParaRPr>
          </a:p>
        </p:txBody>
      </p:sp>
      <p:sp>
        <p:nvSpPr>
          <p:cNvPr id="222" name="Google Shape;222;p31"/>
          <p:cNvSpPr txBox="1"/>
          <p:nvPr>
            <p:ph idx="1" type="body"/>
          </p:nvPr>
        </p:nvSpPr>
        <p:spPr>
          <a:xfrm>
            <a:off x="809025" y="1120650"/>
            <a:ext cx="11522400" cy="55353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None/>
            </a:pPr>
            <a:r>
              <a:t/>
            </a:r>
            <a:endParaRPr/>
          </a:p>
          <a:p>
            <a:pPr indent="0" lvl="0" marL="0" rtl="0" algn="l">
              <a:lnSpc>
                <a:spcPct val="115000"/>
              </a:lnSpc>
              <a:spcBef>
                <a:spcPts val="1800"/>
              </a:spcBef>
              <a:spcAft>
                <a:spcPts val="0"/>
              </a:spcAft>
              <a:buClr>
                <a:schemeClr val="dk1"/>
              </a:buClr>
              <a:buSzPct val="41485"/>
              <a:buFont typeface="Arial"/>
              <a:buNone/>
            </a:pPr>
            <a:r>
              <a:rPr b="1" lang="nl-BE" sz="2651">
                <a:latin typeface="Roboto"/>
                <a:ea typeface="Roboto"/>
                <a:cs typeface="Roboto"/>
                <a:sym typeface="Roboto"/>
              </a:rPr>
              <a:t>About</a:t>
            </a:r>
            <a:endParaRPr b="1" sz="2651">
              <a:latin typeface="Roboto"/>
              <a:ea typeface="Roboto"/>
              <a:cs typeface="Roboto"/>
              <a:sym typeface="Roboto"/>
            </a:endParaRPr>
          </a:p>
          <a:p>
            <a:pPr indent="0" lvl="0" marL="0" rtl="0" algn="l">
              <a:lnSpc>
                <a:spcPct val="115000"/>
              </a:lnSpc>
              <a:spcBef>
                <a:spcPts val="400"/>
              </a:spcBef>
              <a:spcAft>
                <a:spcPts val="0"/>
              </a:spcAft>
              <a:buClr>
                <a:schemeClr val="dk1"/>
              </a:buClr>
              <a:buSzPct val="50978"/>
              <a:buFont typeface="Arial"/>
              <a:buNone/>
            </a:pPr>
            <a:r>
              <a:rPr lang="nl-BE" sz="2157">
                <a:latin typeface="Roboto"/>
                <a:ea typeface="Roboto"/>
                <a:cs typeface="Roboto"/>
                <a:sym typeface="Roboto"/>
              </a:rPr>
              <a:t>✋🏼 Hi guys! My name is Bo, short and sweet. In this section I would like to introduce myself.</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rPr lang="nl-BE" sz="2157">
                <a:latin typeface="Roboto"/>
                <a:ea typeface="Roboto"/>
                <a:cs typeface="Roboto"/>
                <a:sym typeface="Roboto"/>
              </a:rPr>
              <a:t>I’m curious, </a:t>
            </a:r>
            <a:r>
              <a:rPr lang="nl-BE" sz="2157">
                <a:latin typeface="Roboto"/>
                <a:ea typeface="Roboto"/>
                <a:cs typeface="Roboto"/>
                <a:sym typeface="Roboto"/>
              </a:rPr>
              <a:t>passionate</a:t>
            </a:r>
            <a:r>
              <a:rPr lang="nl-BE" sz="2157">
                <a:latin typeface="Roboto"/>
                <a:ea typeface="Roboto"/>
                <a:cs typeface="Roboto"/>
                <a:sym typeface="Roboto"/>
              </a:rPr>
              <a:t> by helping people and dynamic.</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rPr lang="nl-BE" sz="2157">
                <a:latin typeface="Roboto"/>
                <a:ea typeface="Roboto"/>
                <a:cs typeface="Roboto"/>
                <a:sym typeface="Roboto"/>
              </a:rPr>
              <a:t>I started my career as a criminology student. My passion for people and human science has always been there but grew strong during my college years through a lot of interesting courses such as personality-psychology and sociology. Migration/Migration law is another topic where I’m focused on. My thesis was written on the migration service in Brussels, where I also did an internship.</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rPr lang="nl-BE" sz="2157">
                <a:latin typeface="Roboto"/>
                <a:ea typeface="Roboto"/>
                <a:cs typeface="Roboto"/>
                <a:sym typeface="Roboto"/>
              </a:rPr>
              <a:t>In my professional career at Amon I help bring people together by forming the bridge between client and candidate. I try to be a coach in the process, a sympathetic ear and a helping hand where trust and a good conversation are essential.</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rPr lang="nl-BE" sz="2157">
                <a:latin typeface="Roboto"/>
                <a:ea typeface="Roboto"/>
                <a:cs typeface="Roboto"/>
                <a:sym typeface="Roboto"/>
              </a:rPr>
              <a:t>Let's get talking!</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t/>
            </a:r>
            <a:endParaRPr sz="2157">
              <a:latin typeface="Roboto"/>
              <a:ea typeface="Roboto"/>
              <a:cs typeface="Roboto"/>
              <a:sym typeface="Roboto"/>
            </a:endParaRPr>
          </a:p>
          <a:p>
            <a:pPr indent="0" lvl="0" marL="0" rtl="0" algn="l">
              <a:lnSpc>
                <a:spcPct val="115000"/>
              </a:lnSpc>
              <a:spcBef>
                <a:spcPts val="0"/>
              </a:spcBef>
              <a:spcAft>
                <a:spcPts val="0"/>
              </a:spcAft>
              <a:buClr>
                <a:schemeClr val="dk1"/>
              </a:buClr>
              <a:buSzPct val="50978"/>
              <a:buFont typeface="Arial"/>
              <a:buNone/>
            </a:pPr>
            <a:r>
              <a:rPr lang="nl-BE" sz="2157">
                <a:latin typeface="Roboto"/>
                <a:ea typeface="Roboto"/>
                <a:cs typeface="Roboto"/>
                <a:sym typeface="Roboto"/>
              </a:rPr>
              <a:t>👉🏼 Don’t hesitate to get in touch: EMAIL &amp; PHONE NUMBER </a:t>
            </a:r>
            <a:endParaRPr sz="2157">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p:nvPr/>
        </p:nvSpPr>
        <p:spPr>
          <a:xfrm>
            <a:off x="0" y="0"/>
            <a:ext cx="54684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94" name="Google Shape;94;p14"/>
          <p:cNvSpPr txBox="1"/>
          <p:nvPr>
            <p:ph type="ctrTitle"/>
          </p:nvPr>
        </p:nvSpPr>
        <p:spPr>
          <a:xfrm>
            <a:off x="634276" y="803705"/>
            <a:ext cx="4208700" cy="30348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5500"/>
              <a:buFont typeface="Calibri"/>
              <a:buNone/>
            </a:pPr>
            <a:r>
              <a:rPr lang="nl-BE" sz="5500">
                <a:solidFill>
                  <a:srgbClr val="FFFFFF"/>
                </a:solidFill>
              </a:rPr>
              <a:t>Inhoudstafel</a:t>
            </a:r>
            <a:endParaRPr sz="5500">
              <a:solidFill>
                <a:srgbClr val="FFFFFF"/>
              </a:solidFill>
            </a:endParaRPr>
          </a:p>
        </p:txBody>
      </p:sp>
      <p:sp>
        <p:nvSpPr>
          <p:cNvPr id="95" name="Google Shape;95;p14"/>
          <p:cNvSpPr txBox="1"/>
          <p:nvPr/>
        </p:nvSpPr>
        <p:spPr>
          <a:xfrm>
            <a:off x="6027000" y="2350200"/>
            <a:ext cx="5596500" cy="2157600"/>
          </a:xfrm>
          <a:prstGeom prst="rect">
            <a:avLst/>
          </a:prstGeom>
          <a:noFill/>
          <a:ln>
            <a:noFill/>
          </a:ln>
        </p:spPr>
        <p:txBody>
          <a:bodyPr anchorCtr="0" anchor="t" bIns="121900" lIns="121900" spcFirstLastPara="1" rIns="121900" wrap="square" tIns="121900">
            <a:noAutofit/>
          </a:bodyPr>
          <a:lstStyle/>
          <a:p>
            <a:pPr indent="-457200" lvl="0" marL="609600" marR="0" rtl="0" algn="l">
              <a:lnSpc>
                <a:spcPct val="100000"/>
              </a:lnSpc>
              <a:spcBef>
                <a:spcPts val="0"/>
              </a:spcBef>
              <a:spcAft>
                <a:spcPts val="0"/>
              </a:spcAft>
              <a:buClr>
                <a:srgbClr val="00A3BE"/>
              </a:buClr>
              <a:buSzPts val="2400"/>
              <a:buFont typeface="Calibri"/>
              <a:buChar char="●"/>
            </a:pPr>
            <a:r>
              <a:rPr b="0" i="0" lang="nl-BE" sz="2400" u="none" cap="none" strike="noStrike">
                <a:solidFill>
                  <a:srgbClr val="00A3BE"/>
                </a:solidFill>
                <a:latin typeface="Calibri"/>
                <a:ea typeface="Calibri"/>
                <a:cs typeface="Calibri"/>
                <a:sym typeface="Calibri"/>
              </a:rPr>
              <a:t>Inleiding A</a:t>
            </a:r>
            <a:r>
              <a:rPr lang="nl-BE" sz="2400">
                <a:solidFill>
                  <a:srgbClr val="00A3BE"/>
                </a:solidFill>
                <a:latin typeface="Calibri"/>
                <a:ea typeface="Calibri"/>
                <a:cs typeface="Calibri"/>
                <a:sym typeface="Calibri"/>
              </a:rPr>
              <a:t>mon </a:t>
            </a:r>
            <a:endParaRPr sz="2400">
              <a:solidFill>
                <a:srgbClr val="00A3BE"/>
              </a:solidFill>
              <a:latin typeface="Calibri"/>
              <a:ea typeface="Calibri"/>
              <a:cs typeface="Calibri"/>
              <a:sym typeface="Calibri"/>
            </a:endParaRPr>
          </a:p>
          <a:p>
            <a:pPr indent="-457200" lvl="0" marL="609600" marR="0" rtl="0" algn="l">
              <a:lnSpc>
                <a:spcPct val="100000"/>
              </a:lnSpc>
              <a:spcBef>
                <a:spcPts val="0"/>
              </a:spcBef>
              <a:spcAft>
                <a:spcPts val="0"/>
              </a:spcAft>
              <a:buClr>
                <a:srgbClr val="00A3BE"/>
              </a:buClr>
              <a:buSzPts val="2400"/>
              <a:buFont typeface="Calibri"/>
              <a:buChar char="●"/>
            </a:pPr>
            <a:r>
              <a:rPr lang="nl-BE" sz="2400">
                <a:solidFill>
                  <a:srgbClr val="00A3BE"/>
                </a:solidFill>
                <a:latin typeface="Calibri"/>
                <a:ea typeface="Calibri"/>
                <a:cs typeface="Calibri"/>
                <a:sym typeface="Calibri"/>
              </a:rPr>
              <a:t>Wat is </a:t>
            </a:r>
            <a:r>
              <a:rPr b="0" i="0" lang="nl-BE" sz="2400" u="none" cap="none" strike="noStrike">
                <a:solidFill>
                  <a:srgbClr val="00A3BE"/>
                </a:solidFill>
                <a:latin typeface="Calibri"/>
                <a:ea typeface="Calibri"/>
                <a:cs typeface="Calibri"/>
                <a:sym typeface="Calibri"/>
              </a:rPr>
              <a:t>Personal branding</a:t>
            </a:r>
            <a:r>
              <a:rPr lang="nl-BE" sz="2400">
                <a:solidFill>
                  <a:srgbClr val="00A3BE"/>
                </a:solidFill>
                <a:latin typeface="Calibri"/>
                <a:ea typeface="Calibri"/>
                <a:cs typeface="Calibri"/>
                <a:sym typeface="Calibri"/>
              </a:rPr>
              <a:t> ? </a:t>
            </a:r>
            <a:endParaRPr b="0" i="0" sz="2400" u="none" cap="none" strike="noStrike">
              <a:solidFill>
                <a:srgbClr val="00A3BE"/>
              </a:solidFill>
              <a:latin typeface="Calibri"/>
              <a:ea typeface="Calibri"/>
              <a:cs typeface="Calibri"/>
              <a:sym typeface="Calibri"/>
            </a:endParaRPr>
          </a:p>
          <a:p>
            <a:pPr indent="-457200" lvl="0" marL="609600" marR="0" rtl="0" algn="l">
              <a:lnSpc>
                <a:spcPct val="100000"/>
              </a:lnSpc>
              <a:spcBef>
                <a:spcPts val="0"/>
              </a:spcBef>
              <a:spcAft>
                <a:spcPts val="0"/>
              </a:spcAft>
              <a:buClr>
                <a:srgbClr val="00A3BE"/>
              </a:buClr>
              <a:buSzPts val="2400"/>
              <a:buFont typeface="Calibri"/>
              <a:buChar char="●"/>
            </a:pPr>
            <a:r>
              <a:rPr lang="nl-BE" sz="2400">
                <a:solidFill>
                  <a:srgbClr val="00A3BE"/>
                </a:solidFill>
                <a:latin typeface="Calibri"/>
                <a:ea typeface="Calibri"/>
                <a:cs typeface="Calibri"/>
                <a:sym typeface="Calibri"/>
              </a:rPr>
              <a:t>In 5 stappen naar je eigen personal pitch</a:t>
            </a:r>
            <a:endParaRPr b="0" i="0" sz="2400" u="none" cap="none" strike="noStrike">
              <a:solidFill>
                <a:srgbClr val="00A3BE"/>
              </a:solidFill>
              <a:latin typeface="Calibri"/>
              <a:ea typeface="Calibri"/>
              <a:cs typeface="Calibri"/>
              <a:sym typeface="Calibri"/>
            </a:endParaRPr>
          </a:p>
          <a:p>
            <a:pPr indent="-457200" lvl="0" marL="609600" marR="0" rtl="0" algn="l">
              <a:lnSpc>
                <a:spcPct val="100000"/>
              </a:lnSpc>
              <a:spcBef>
                <a:spcPts val="0"/>
              </a:spcBef>
              <a:spcAft>
                <a:spcPts val="0"/>
              </a:spcAft>
              <a:buClr>
                <a:srgbClr val="00A3BE"/>
              </a:buClr>
              <a:buSzPts val="2400"/>
              <a:buFont typeface="Calibri"/>
              <a:buChar char="●"/>
            </a:pPr>
            <a:r>
              <a:rPr b="0" i="0" lang="nl-BE" sz="2400" u="none" cap="none" strike="noStrike">
                <a:solidFill>
                  <a:srgbClr val="00A3BE"/>
                </a:solidFill>
                <a:latin typeface="Calibri"/>
                <a:ea typeface="Calibri"/>
                <a:cs typeface="Calibri"/>
                <a:sym typeface="Calibri"/>
              </a:rPr>
              <a:t>Vragen</a:t>
            </a:r>
            <a:endParaRPr b="0" i="0" sz="2400" u="none" cap="none" strike="noStrike">
              <a:solidFill>
                <a:srgbClr val="00A3BE"/>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b="0" l="0" r="0" t="0"/>
          <a:stretch/>
        </p:blipFill>
        <p:spPr>
          <a:xfrm>
            <a:off x="10512408" y="5402689"/>
            <a:ext cx="1524001" cy="13478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ctrTitle"/>
          </p:nvPr>
        </p:nvSpPr>
        <p:spPr>
          <a:xfrm>
            <a:off x="661200" y="167650"/>
            <a:ext cx="10275300" cy="1053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l-BE" sz="4400">
                <a:solidFill>
                  <a:srgbClr val="00A3BE"/>
                </a:solidFill>
              </a:rPr>
              <a:t>Personal Branding Takeaways</a:t>
            </a:r>
            <a:endParaRPr sz="4400">
              <a:solidFill>
                <a:srgbClr val="00A3BE"/>
              </a:solidFill>
            </a:endParaRPr>
          </a:p>
        </p:txBody>
      </p:sp>
      <p:sp>
        <p:nvSpPr>
          <p:cNvPr id="228" name="Google Shape;228;p32"/>
          <p:cNvSpPr txBox="1"/>
          <p:nvPr>
            <p:ph idx="1" type="subTitle"/>
          </p:nvPr>
        </p:nvSpPr>
        <p:spPr>
          <a:xfrm>
            <a:off x="661200" y="1399225"/>
            <a:ext cx="9681000" cy="5001300"/>
          </a:xfrm>
          <a:prstGeom prst="rect">
            <a:avLst/>
          </a:prstGeom>
          <a:noFill/>
          <a:ln>
            <a:noFill/>
          </a:ln>
        </p:spPr>
        <p:txBody>
          <a:bodyPr anchorCtr="0" anchor="t" bIns="45700" lIns="91425" spcFirstLastPara="1" rIns="91425" wrap="square" tIns="45700">
            <a:normAutofit fontScale="77500" lnSpcReduction="10000"/>
          </a:bodyPr>
          <a:lstStyle/>
          <a:p>
            <a:pPr indent="-378580" lvl="0" marL="457200" rtl="0" algn="l">
              <a:lnSpc>
                <a:spcPct val="150000"/>
              </a:lnSpc>
              <a:spcBef>
                <a:spcPts val="0"/>
              </a:spcBef>
              <a:spcAft>
                <a:spcPts val="0"/>
              </a:spcAft>
              <a:buSzPct val="100000"/>
              <a:buChar char="❏"/>
            </a:pPr>
            <a:r>
              <a:rPr lang="nl-BE" sz="3047"/>
              <a:t>Hoe wil je dat je (professioneel) netwerk je percipieert? </a:t>
            </a:r>
            <a:endParaRPr sz="3047"/>
          </a:p>
          <a:p>
            <a:pPr indent="-378580" lvl="0" marL="457200" rtl="0" algn="l">
              <a:lnSpc>
                <a:spcPct val="150000"/>
              </a:lnSpc>
              <a:spcBef>
                <a:spcPts val="0"/>
              </a:spcBef>
              <a:spcAft>
                <a:spcPts val="0"/>
              </a:spcAft>
              <a:buSzPct val="100000"/>
              <a:buChar char="❏"/>
            </a:pPr>
            <a:r>
              <a:rPr lang="nl-BE" sz="3047"/>
              <a:t>Personal brand is niet enkel online en belangrijk in elk contact </a:t>
            </a:r>
            <a:endParaRPr sz="3047"/>
          </a:p>
          <a:p>
            <a:pPr indent="-378580" lvl="0" marL="457200" rtl="0" algn="l">
              <a:lnSpc>
                <a:spcPct val="150000"/>
              </a:lnSpc>
              <a:spcBef>
                <a:spcPts val="0"/>
              </a:spcBef>
              <a:spcAft>
                <a:spcPts val="0"/>
              </a:spcAft>
              <a:buSzPct val="100000"/>
              <a:buChar char="❏"/>
            </a:pPr>
            <a:r>
              <a:rPr lang="nl-BE" sz="3047"/>
              <a:t>Zelfreflectie </a:t>
            </a:r>
            <a:endParaRPr sz="3047"/>
          </a:p>
          <a:p>
            <a:pPr indent="-378580" lvl="0" marL="457200" rtl="0" algn="l">
              <a:lnSpc>
                <a:spcPct val="150000"/>
              </a:lnSpc>
              <a:spcBef>
                <a:spcPts val="0"/>
              </a:spcBef>
              <a:spcAft>
                <a:spcPts val="0"/>
              </a:spcAft>
              <a:buSzPct val="100000"/>
              <a:buChar char="❏"/>
            </a:pPr>
            <a:r>
              <a:rPr lang="nl-BE" sz="3047"/>
              <a:t>Netwerk laten groeien: toon interesse in de persoon / bedrijf waarmee je spreekt </a:t>
            </a:r>
            <a:endParaRPr sz="3047"/>
          </a:p>
          <a:p>
            <a:pPr indent="-378580" lvl="0" marL="457200" rtl="0" algn="l">
              <a:lnSpc>
                <a:spcPct val="150000"/>
              </a:lnSpc>
              <a:spcBef>
                <a:spcPts val="0"/>
              </a:spcBef>
              <a:spcAft>
                <a:spcPts val="0"/>
              </a:spcAft>
              <a:buSzPct val="100000"/>
              <a:buChar char="❏"/>
            </a:pPr>
            <a:r>
              <a:rPr lang="nl-BE" sz="3047"/>
              <a:t>Zorg dat je samenvatting op je profiel accuraat is - LinkedIn als platform om contact te houden + Connecteer met mensen die je ontmoet </a:t>
            </a:r>
            <a:endParaRPr sz="3047"/>
          </a:p>
          <a:p>
            <a:pPr indent="-378580" lvl="0" marL="457200" rtl="0" algn="l">
              <a:lnSpc>
                <a:spcPct val="150000"/>
              </a:lnSpc>
              <a:spcBef>
                <a:spcPts val="0"/>
              </a:spcBef>
              <a:spcAft>
                <a:spcPts val="0"/>
              </a:spcAft>
              <a:buSzPct val="100000"/>
              <a:buChar char="❏"/>
            </a:pPr>
            <a:r>
              <a:rPr lang="nl-BE" sz="3047"/>
              <a:t>Blijf authentiek </a:t>
            </a:r>
            <a:endParaRPr sz="3047"/>
          </a:p>
          <a:p>
            <a:pPr indent="0" lvl="0" marL="457200" rtl="0" algn="l">
              <a:lnSpc>
                <a:spcPct val="15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pic>
        <p:nvPicPr>
          <p:cNvPr id="229" name="Google Shape;229;p32"/>
          <p:cNvPicPr preferRelativeResize="0"/>
          <p:nvPr/>
        </p:nvPicPr>
        <p:blipFill rotWithShape="1">
          <a:blip r:embed="rId3">
            <a:alphaModFix/>
          </a:blip>
          <a:srcRect b="0" l="0" r="0" t="0"/>
          <a:stretch/>
        </p:blipFill>
        <p:spPr>
          <a:xfrm>
            <a:off x="10408508" y="5425790"/>
            <a:ext cx="1524000" cy="13478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610950" y="979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highlight>
                  <a:schemeClr val="lt1"/>
                </a:highlight>
              </a:rPr>
              <a:t>Afstudeerbeurs Premium Partner </a:t>
            </a:r>
            <a:endParaRPr>
              <a:highlight>
                <a:schemeClr val="lt1"/>
              </a:highlight>
            </a:endParaRPr>
          </a:p>
        </p:txBody>
      </p:sp>
      <p:pic>
        <p:nvPicPr>
          <p:cNvPr id="235" name="Google Shape;235;p33"/>
          <p:cNvPicPr preferRelativeResize="0"/>
          <p:nvPr/>
        </p:nvPicPr>
        <p:blipFill rotWithShape="1">
          <a:blip r:embed="rId3">
            <a:alphaModFix/>
          </a:blip>
          <a:srcRect b="0" l="0" r="0" t="0"/>
          <a:stretch/>
        </p:blipFill>
        <p:spPr>
          <a:xfrm>
            <a:off x="6081350" y="1423600"/>
            <a:ext cx="5864499" cy="5060074"/>
          </a:xfrm>
          <a:prstGeom prst="rect">
            <a:avLst/>
          </a:prstGeom>
          <a:noFill/>
          <a:ln>
            <a:noFill/>
          </a:ln>
        </p:spPr>
      </p:pic>
      <p:pic>
        <p:nvPicPr>
          <p:cNvPr id="236" name="Google Shape;236;p33"/>
          <p:cNvPicPr preferRelativeResize="0"/>
          <p:nvPr/>
        </p:nvPicPr>
        <p:blipFill>
          <a:blip r:embed="rId4">
            <a:alphaModFix/>
          </a:blip>
          <a:stretch>
            <a:fillRect/>
          </a:stretch>
        </p:blipFill>
        <p:spPr>
          <a:xfrm>
            <a:off x="504000" y="1423600"/>
            <a:ext cx="4863498" cy="4863498"/>
          </a:xfrm>
          <a:prstGeom prst="rect">
            <a:avLst/>
          </a:prstGeom>
          <a:noFill/>
          <a:ln>
            <a:noFill/>
          </a:ln>
        </p:spPr>
      </p:pic>
      <p:sp>
        <p:nvSpPr>
          <p:cNvPr id="237" name="Google Shape;237;p33"/>
          <p:cNvSpPr txBox="1"/>
          <p:nvPr/>
        </p:nvSpPr>
        <p:spPr>
          <a:xfrm>
            <a:off x="5474450" y="2981200"/>
            <a:ext cx="1510500" cy="14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BE" sz="10000">
                <a:solidFill>
                  <a:schemeClr val="dk1"/>
                </a:solidFill>
              </a:rPr>
              <a:t>🤝</a:t>
            </a:r>
            <a:endParaRPr sz="9500">
              <a:solidFill>
                <a:schemeClr val="dk1"/>
              </a:solidFill>
            </a:endParaRPr>
          </a:p>
          <a:p>
            <a:pPr indent="0" lvl="0" marL="0" rtl="0" algn="l">
              <a:spcBef>
                <a:spcPts val="0"/>
              </a:spcBef>
              <a:spcAft>
                <a:spcPts val="0"/>
              </a:spcAft>
              <a:buNone/>
            </a:pPr>
            <a:r>
              <a:t/>
            </a:r>
            <a:endParaRPr sz="10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p:nvPr/>
        </p:nvSpPr>
        <p:spPr>
          <a:xfrm>
            <a:off x="0" y="0"/>
            <a:ext cx="59328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3" name="Google Shape;243;p34"/>
          <p:cNvSpPr txBox="1"/>
          <p:nvPr/>
        </p:nvSpPr>
        <p:spPr>
          <a:xfrm>
            <a:off x="462650" y="1064700"/>
            <a:ext cx="4762500" cy="472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nl-BE" sz="4400">
                <a:solidFill>
                  <a:schemeClr val="lt1"/>
                </a:solidFill>
                <a:highlight>
                  <a:srgbClr val="00A3BE"/>
                </a:highlight>
              </a:rPr>
              <a:t>JOIN US: </a:t>
            </a:r>
            <a:endParaRPr sz="4400">
              <a:solidFill>
                <a:schemeClr val="lt1"/>
              </a:solidFill>
              <a:highlight>
                <a:srgbClr val="00A3BE"/>
              </a:highlight>
            </a:endParaRPr>
          </a:p>
          <a:p>
            <a:pPr indent="0" lvl="0" marL="0" rtl="0" algn="ctr">
              <a:lnSpc>
                <a:spcPct val="115000"/>
              </a:lnSpc>
              <a:spcBef>
                <a:spcPts val="0"/>
              </a:spcBef>
              <a:spcAft>
                <a:spcPts val="0"/>
              </a:spcAft>
              <a:buNone/>
            </a:pPr>
            <a:r>
              <a:rPr lang="nl-BE" sz="4400">
                <a:solidFill>
                  <a:schemeClr val="lt1"/>
                </a:solidFill>
                <a:highlight>
                  <a:srgbClr val="00A3BE"/>
                </a:highlight>
              </a:rPr>
              <a:t>AMON @THE MOVIES 🎥🍿 </a:t>
            </a:r>
            <a:endParaRPr sz="4400">
              <a:solidFill>
                <a:schemeClr val="lt1"/>
              </a:solidFill>
              <a:highlight>
                <a:srgbClr val="00A3BE"/>
              </a:highlight>
            </a:endParaRPr>
          </a:p>
          <a:p>
            <a:pPr indent="0" lvl="0" marL="0" rtl="0" algn="ctr">
              <a:lnSpc>
                <a:spcPct val="115000"/>
              </a:lnSpc>
              <a:spcBef>
                <a:spcPts val="0"/>
              </a:spcBef>
              <a:spcAft>
                <a:spcPts val="0"/>
              </a:spcAft>
              <a:buNone/>
            </a:pPr>
            <a:r>
              <a:rPr lang="nl-BE" sz="4400">
                <a:solidFill>
                  <a:schemeClr val="lt1"/>
                </a:solidFill>
                <a:highlight>
                  <a:srgbClr val="00A3BE"/>
                </a:highlight>
              </a:rPr>
              <a:t>25 APRIL 2024  KINEPOLIS GENT </a:t>
            </a:r>
            <a:endParaRPr sz="4400">
              <a:solidFill>
                <a:schemeClr val="lt1"/>
              </a:solidFill>
              <a:highlight>
                <a:srgbClr val="00A3BE"/>
              </a:highlight>
            </a:endParaRPr>
          </a:p>
          <a:p>
            <a:pPr indent="0" lvl="0" marL="0" rtl="0" algn="l">
              <a:lnSpc>
                <a:spcPct val="115000"/>
              </a:lnSpc>
              <a:spcBef>
                <a:spcPts val="0"/>
              </a:spcBef>
              <a:spcAft>
                <a:spcPts val="0"/>
              </a:spcAft>
              <a:buClr>
                <a:schemeClr val="dk1"/>
              </a:buClr>
              <a:buSzPts val="1100"/>
              <a:buFont typeface="Arial"/>
              <a:buNone/>
            </a:pPr>
            <a:r>
              <a:t/>
            </a:r>
            <a:endParaRPr sz="4400">
              <a:solidFill>
                <a:schemeClr val="dk1"/>
              </a:solidFill>
              <a:highlight>
                <a:srgbClr val="00A3BE"/>
              </a:highlight>
            </a:endParaRPr>
          </a:p>
        </p:txBody>
      </p:sp>
      <p:pic>
        <p:nvPicPr>
          <p:cNvPr id="244" name="Google Shape;244;p34"/>
          <p:cNvPicPr preferRelativeResize="0"/>
          <p:nvPr/>
        </p:nvPicPr>
        <p:blipFill>
          <a:blip r:embed="rId3">
            <a:alphaModFix/>
          </a:blip>
          <a:stretch>
            <a:fillRect/>
          </a:stretch>
        </p:blipFill>
        <p:spPr>
          <a:xfrm>
            <a:off x="7064800" y="1933600"/>
            <a:ext cx="4269850" cy="4269850"/>
          </a:xfrm>
          <a:prstGeom prst="rect">
            <a:avLst/>
          </a:prstGeom>
          <a:noFill/>
          <a:ln>
            <a:noFill/>
          </a:ln>
        </p:spPr>
      </p:pic>
      <p:sp>
        <p:nvSpPr>
          <p:cNvPr id="245" name="Google Shape;245;p34"/>
          <p:cNvSpPr txBox="1"/>
          <p:nvPr/>
        </p:nvSpPr>
        <p:spPr>
          <a:xfrm>
            <a:off x="6939650" y="1064700"/>
            <a:ext cx="43950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BE" sz="4400">
                <a:solidFill>
                  <a:schemeClr val="dk1"/>
                </a:solidFill>
                <a:latin typeface="Calibri"/>
                <a:ea typeface="Calibri"/>
                <a:cs typeface="Calibri"/>
                <a:sym typeface="Calibri"/>
              </a:rPr>
              <a:t>INSCHRIJVEN:</a:t>
            </a:r>
            <a:endParaRPr sz="4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192117" y="1384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sz="4300">
                <a:solidFill>
                  <a:srgbClr val="00A3BE"/>
                </a:solidFill>
              </a:rPr>
              <a:t>Wie zijn wij? </a:t>
            </a:r>
            <a:endParaRPr sz="4300">
              <a:solidFill>
                <a:srgbClr val="00A3BE"/>
              </a:solidFill>
            </a:endParaRPr>
          </a:p>
        </p:txBody>
      </p:sp>
      <p:pic>
        <p:nvPicPr>
          <p:cNvPr id="102" name="Google Shape;102;p15"/>
          <p:cNvPicPr preferRelativeResize="0"/>
          <p:nvPr/>
        </p:nvPicPr>
        <p:blipFill rotWithShape="1">
          <a:blip r:embed="rId3">
            <a:alphaModFix/>
          </a:blip>
          <a:srcRect b="0" l="0" r="0" t="0"/>
          <a:stretch/>
        </p:blipFill>
        <p:spPr>
          <a:xfrm>
            <a:off x="10591575" y="5425789"/>
            <a:ext cx="1524001" cy="1347816"/>
          </a:xfrm>
          <a:prstGeom prst="rect">
            <a:avLst/>
          </a:prstGeom>
          <a:noFill/>
          <a:ln>
            <a:noFill/>
          </a:ln>
        </p:spPr>
      </p:pic>
      <p:sp>
        <p:nvSpPr>
          <p:cNvPr id="103" name="Google Shape;103;p15"/>
          <p:cNvSpPr txBox="1"/>
          <p:nvPr/>
        </p:nvSpPr>
        <p:spPr>
          <a:xfrm>
            <a:off x="3589800" y="1928600"/>
            <a:ext cx="8978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4" name="Google Shape;104;p15"/>
          <p:cNvSpPr txBox="1"/>
          <p:nvPr/>
        </p:nvSpPr>
        <p:spPr>
          <a:xfrm>
            <a:off x="1389500" y="1928600"/>
            <a:ext cx="2039700" cy="446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700"/>
              <a:buFont typeface="Arial"/>
              <a:buNone/>
            </a:pPr>
            <a:r>
              <a:t/>
            </a:r>
            <a:endParaRPr b="0" i="0" sz="1700" u="none" cap="none" strike="noStrike">
              <a:solidFill>
                <a:schemeClr val="accent2"/>
              </a:solidFill>
              <a:latin typeface="Calibri"/>
              <a:ea typeface="Calibri"/>
              <a:cs typeface="Calibri"/>
              <a:sym typeface="Calibri"/>
            </a:endParaRPr>
          </a:p>
        </p:txBody>
      </p:sp>
      <p:sp>
        <p:nvSpPr>
          <p:cNvPr id="105" name="Google Shape;105;p15"/>
          <p:cNvSpPr/>
          <p:nvPr/>
        </p:nvSpPr>
        <p:spPr>
          <a:xfrm>
            <a:off x="3429200" y="1928600"/>
            <a:ext cx="819300" cy="268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6" name="Google Shape;106;p15"/>
          <p:cNvSpPr txBox="1"/>
          <p:nvPr/>
        </p:nvSpPr>
        <p:spPr>
          <a:xfrm>
            <a:off x="3750300" y="1515400"/>
            <a:ext cx="581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7" name="Google Shape;107;p15"/>
          <p:cNvSpPr txBox="1"/>
          <p:nvPr/>
        </p:nvSpPr>
        <p:spPr>
          <a:xfrm>
            <a:off x="5400200" y="5207500"/>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08" name="Google Shape;108;p15"/>
          <p:cNvPicPr preferRelativeResize="0"/>
          <p:nvPr/>
        </p:nvPicPr>
        <p:blipFill rotWithShape="1">
          <a:blip r:embed="rId4">
            <a:alphaModFix/>
          </a:blip>
          <a:srcRect b="0" l="0" r="0" t="0"/>
          <a:stretch/>
        </p:blipFill>
        <p:spPr>
          <a:xfrm>
            <a:off x="1949965" y="1132833"/>
            <a:ext cx="8458532" cy="56407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b="0" l="0" r="0" t="0"/>
          <a:stretch/>
        </p:blipFill>
        <p:spPr>
          <a:xfrm>
            <a:off x="10668008" y="5597589"/>
            <a:ext cx="1524001" cy="1347816"/>
          </a:xfrm>
          <a:prstGeom prst="rect">
            <a:avLst/>
          </a:prstGeom>
          <a:noFill/>
          <a:ln>
            <a:noFill/>
          </a:ln>
        </p:spPr>
      </p:pic>
      <p:pic>
        <p:nvPicPr>
          <p:cNvPr id="114" name="Google Shape;114;p16"/>
          <p:cNvPicPr preferRelativeResize="0"/>
          <p:nvPr/>
        </p:nvPicPr>
        <p:blipFill>
          <a:blip r:embed="rId4">
            <a:alphaModFix/>
          </a:blip>
          <a:stretch>
            <a:fillRect/>
          </a:stretch>
        </p:blipFill>
        <p:spPr>
          <a:xfrm>
            <a:off x="466700" y="99100"/>
            <a:ext cx="10515599" cy="6197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0" l="0" r="0" t="0"/>
          <a:stretch/>
        </p:blipFill>
        <p:spPr>
          <a:xfrm>
            <a:off x="602875" y="152400"/>
            <a:ext cx="11198506"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b="0" l="0" r="0" t="0"/>
          <a:stretch/>
        </p:blipFill>
        <p:spPr>
          <a:xfrm>
            <a:off x="10668008" y="5510189"/>
            <a:ext cx="1524001" cy="1347816"/>
          </a:xfrm>
          <a:prstGeom prst="rect">
            <a:avLst/>
          </a:prstGeom>
          <a:noFill/>
          <a:ln>
            <a:noFill/>
          </a:ln>
        </p:spPr>
      </p:pic>
      <p:pic>
        <p:nvPicPr>
          <p:cNvPr id="125" name="Google Shape;125;p18"/>
          <p:cNvPicPr preferRelativeResize="0"/>
          <p:nvPr/>
        </p:nvPicPr>
        <p:blipFill>
          <a:blip r:embed="rId4">
            <a:alphaModFix/>
          </a:blip>
          <a:stretch>
            <a:fillRect/>
          </a:stretch>
        </p:blipFill>
        <p:spPr>
          <a:xfrm>
            <a:off x="484033" y="124233"/>
            <a:ext cx="10335068" cy="65232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nvSpPr>
        <p:spPr>
          <a:xfrm>
            <a:off x="2950925" y="2934425"/>
            <a:ext cx="642900" cy="8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Calibri"/>
              <a:ea typeface="Calibri"/>
              <a:cs typeface="Calibri"/>
              <a:sym typeface="Calibri"/>
            </a:endParaRPr>
          </a:p>
        </p:txBody>
      </p:sp>
      <p:pic>
        <p:nvPicPr>
          <p:cNvPr id="131" name="Google Shape;131;p19"/>
          <p:cNvPicPr preferRelativeResize="0"/>
          <p:nvPr/>
        </p:nvPicPr>
        <p:blipFill>
          <a:blip r:embed="rId3">
            <a:alphaModFix/>
          </a:blip>
          <a:stretch>
            <a:fillRect/>
          </a:stretch>
        </p:blipFill>
        <p:spPr>
          <a:xfrm>
            <a:off x="6635550" y="999600"/>
            <a:ext cx="4601999" cy="4601999"/>
          </a:xfrm>
          <a:prstGeom prst="rect">
            <a:avLst/>
          </a:prstGeom>
          <a:noFill/>
          <a:ln>
            <a:noFill/>
          </a:ln>
        </p:spPr>
      </p:pic>
      <p:sp>
        <p:nvSpPr>
          <p:cNvPr id="132" name="Google Shape;132;p19"/>
          <p:cNvSpPr txBox="1"/>
          <p:nvPr/>
        </p:nvSpPr>
        <p:spPr>
          <a:xfrm>
            <a:off x="574425" y="5601600"/>
            <a:ext cx="4893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BE" sz="2100">
                <a:solidFill>
                  <a:srgbClr val="000000"/>
                </a:solidFill>
                <a:latin typeface="Roboto Light"/>
                <a:ea typeface="Roboto Light"/>
                <a:cs typeface="Roboto Light"/>
                <a:sym typeface="Roboto Light"/>
              </a:rPr>
              <a:t>Charlotte Buydens </a:t>
            </a:r>
            <a:endParaRPr sz="2100">
              <a:solidFill>
                <a:srgbClr val="000000"/>
              </a:solidFill>
              <a:latin typeface="Roboto Light"/>
              <a:ea typeface="Roboto Light"/>
              <a:cs typeface="Roboto Light"/>
              <a:sym typeface="Roboto Light"/>
            </a:endParaRPr>
          </a:p>
          <a:p>
            <a:pPr indent="0" lvl="0" marL="0" rtl="0" algn="l">
              <a:spcBef>
                <a:spcPts val="0"/>
              </a:spcBef>
              <a:spcAft>
                <a:spcPts val="0"/>
              </a:spcAft>
              <a:buClr>
                <a:srgbClr val="000000"/>
              </a:buClr>
              <a:buSzPts val="1100"/>
              <a:buFont typeface="Arial"/>
              <a:buNone/>
            </a:pPr>
            <a:r>
              <a:rPr lang="nl-BE" sz="2100">
                <a:solidFill>
                  <a:srgbClr val="000000"/>
                </a:solidFill>
                <a:latin typeface="Roboto Light"/>
                <a:ea typeface="Roboto Light"/>
                <a:cs typeface="Roboto Light"/>
                <a:sym typeface="Roboto Light"/>
              </a:rPr>
              <a:t>International &amp; Interna</a:t>
            </a:r>
            <a:r>
              <a:rPr lang="nl-BE" sz="2100">
                <a:latin typeface="Roboto Light"/>
                <a:ea typeface="Roboto Light"/>
                <a:cs typeface="Roboto Light"/>
                <a:sym typeface="Roboto Light"/>
              </a:rPr>
              <a:t>l</a:t>
            </a:r>
            <a:r>
              <a:rPr lang="nl-BE" sz="2100">
                <a:solidFill>
                  <a:srgbClr val="000000"/>
                </a:solidFill>
                <a:latin typeface="Roboto Light"/>
                <a:ea typeface="Roboto Light"/>
                <a:cs typeface="Roboto Light"/>
                <a:sym typeface="Roboto Light"/>
              </a:rPr>
              <a:t> Recruitment Lead </a:t>
            </a:r>
            <a:endParaRPr sz="2100">
              <a:solidFill>
                <a:srgbClr val="000000"/>
              </a:solidFill>
              <a:latin typeface="Roboto Light"/>
              <a:ea typeface="Roboto Light"/>
              <a:cs typeface="Roboto Light"/>
              <a:sym typeface="Roboto Light"/>
            </a:endParaRPr>
          </a:p>
        </p:txBody>
      </p:sp>
      <p:sp>
        <p:nvSpPr>
          <p:cNvPr id="133" name="Google Shape;133;p19"/>
          <p:cNvSpPr txBox="1"/>
          <p:nvPr/>
        </p:nvSpPr>
        <p:spPr>
          <a:xfrm>
            <a:off x="6635542" y="5601600"/>
            <a:ext cx="415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BE" sz="2100">
                <a:latin typeface="Roboto Light"/>
                <a:ea typeface="Roboto Light"/>
                <a:cs typeface="Roboto Light"/>
                <a:sym typeface="Roboto Light"/>
              </a:rPr>
              <a:t>Emma Peters</a:t>
            </a:r>
            <a:endParaRPr sz="2100">
              <a:solidFill>
                <a:srgbClr val="000000"/>
              </a:solidFill>
              <a:latin typeface="Roboto Light"/>
              <a:ea typeface="Roboto Light"/>
              <a:cs typeface="Roboto Light"/>
              <a:sym typeface="Roboto Light"/>
            </a:endParaRPr>
          </a:p>
          <a:p>
            <a:pPr indent="0" lvl="0" marL="0" rtl="0" algn="l">
              <a:spcBef>
                <a:spcPts val="0"/>
              </a:spcBef>
              <a:spcAft>
                <a:spcPts val="0"/>
              </a:spcAft>
              <a:buClr>
                <a:srgbClr val="000000"/>
              </a:buClr>
              <a:buSzPts val="1100"/>
              <a:buFont typeface="Arial"/>
              <a:buNone/>
            </a:pPr>
            <a:r>
              <a:rPr lang="nl-BE" sz="2100">
                <a:latin typeface="Roboto Light"/>
                <a:ea typeface="Roboto Light"/>
                <a:cs typeface="Roboto Light"/>
                <a:sym typeface="Roboto Light"/>
              </a:rPr>
              <a:t>Talent Acquisition Specialist</a:t>
            </a:r>
            <a:endParaRPr sz="2100">
              <a:solidFill>
                <a:srgbClr val="000000"/>
              </a:solidFill>
              <a:latin typeface="Roboto Light"/>
              <a:ea typeface="Roboto Light"/>
              <a:cs typeface="Roboto Light"/>
              <a:sym typeface="Roboto Light"/>
            </a:endParaRPr>
          </a:p>
        </p:txBody>
      </p:sp>
      <p:pic>
        <p:nvPicPr>
          <p:cNvPr id="134" name="Google Shape;134;p19"/>
          <p:cNvPicPr preferRelativeResize="0"/>
          <p:nvPr/>
        </p:nvPicPr>
        <p:blipFill>
          <a:blip r:embed="rId4">
            <a:alphaModFix/>
          </a:blip>
          <a:stretch>
            <a:fillRect/>
          </a:stretch>
        </p:blipFill>
        <p:spPr>
          <a:xfrm>
            <a:off x="679125" y="999600"/>
            <a:ext cx="4601999" cy="4601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0"/>
          <p:cNvPicPr preferRelativeResize="0"/>
          <p:nvPr/>
        </p:nvPicPr>
        <p:blipFill rotWithShape="1">
          <a:blip r:embed="rId3">
            <a:alphaModFix/>
          </a:blip>
          <a:srcRect b="0" l="0" r="0" t="0"/>
          <a:stretch/>
        </p:blipFill>
        <p:spPr>
          <a:xfrm>
            <a:off x="0" y="0"/>
            <a:ext cx="6013066" cy="6858000"/>
          </a:xfrm>
          <a:prstGeom prst="rect">
            <a:avLst/>
          </a:prstGeom>
          <a:noFill/>
          <a:ln>
            <a:noFill/>
          </a:ln>
        </p:spPr>
      </p:pic>
      <p:sp>
        <p:nvSpPr>
          <p:cNvPr id="140" name="Google Shape;140;p20"/>
          <p:cNvSpPr txBox="1"/>
          <p:nvPr/>
        </p:nvSpPr>
        <p:spPr>
          <a:xfrm>
            <a:off x="6505933" y="2365800"/>
            <a:ext cx="5280900" cy="2126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Arial"/>
              <a:buNone/>
            </a:pPr>
            <a:r>
              <a:rPr b="0" i="0" lang="nl-BE" sz="4000" u="none" cap="none" strike="noStrike">
                <a:solidFill>
                  <a:srgbClr val="00A3BE"/>
                </a:solidFill>
                <a:latin typeface="Calibri"/>
                <a:ea typeface="Calibri"/>
                <a:cs typeface="Calibri"/>
                <a:sym typeface="Calibri"/>
              </a:rPr>
              <a:t>WAT BETEKENT PERSONAL BRANDING VOOR JULLIE? </a:t>
            </a:r>
            <a:endParaRPr b="0" i="0" sz="4000" u="none" cap="none" strike="noStrike">
              <a:solidFill>
                <a:srgbClr val="00A3B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1"/>
          <p:cNvPicPr preferRelativeResize="0"/>
          <p:nvPr/>
        </p:nvPicPr>
        <p:blipFill rotWithShape="1">
          <a:blip r:embed="rId3">
            <a:alphaModFix/>
          </a:blip>
          <a:srcRect b="0" l="0" r="0" t="0"/>
          <a:stretch/>
        </p:blipFill>
        <p:spPr>
          <a:xfrm>
            <a:off x="10512408" y="5425789"/>
            <a:ext cx="1524001" cy="1347816"/>
          </a:xfrm>
          <a:prstGeom prst="rect">
            <a:avLst/>
          </a:prstGeom>
          <a:noFill/>
          <a:ln>
            <a:noFill/>
          </a:ln>
        </p:spPr>
      </p:pic>
      <p:sp>
        <p:nvSpPr>
          <p:cNvPr id="146" name="Google Shape;146;p21"/>
          <p:cNvSpPr/>
          <p:nvPr/>
        </p:nvSpPr>
        <p:spPr>
          <a:xfrm>
            <a:off x="0" y="0"/>
            <a:ext cx="5468400" cy="6858000"/>
          </a:xfrm>
          <a:prstGeom prst="rect">
            <a:avLst/>
          </a:prstGeom>
          <a:solidFill>
            <a:srgbClr val="00A3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7" name="Google Shape;147;p21"/>
          <p:cNvSpPr txBox="1"/>
          <p:nvPr>
            <p:ph idx="4294967295" type="ctrTitle"/>
          </p:nvPr>
        </p:nvSpPr>
        <p:spPr>
          <a:xfrm>
            <a:off x="71367" y="2198567"/>
            <a:ext cx="5325300" cy="1640100"/>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dk1"/>
              </a:buClr>
              <a:buSzPts val="5500"/>
              <a:buFont typeface="Calibri"/>
              <a:buNone/>
            </a:pPr>
            <a:r>
              <a:rPr b="0" i="0" lang="nl-BE" sz="5500" u="none" cap="none" strike="noStrike">
                <a:solidFill>
                  <a:srgbClr val="FFFFFF"/>
                </a:solidFill>
                <a:latin typeface="Calibri"/>
                <a:ea typeface="Calibri"/>
                <a:cs typeface="Calibri"/>
                <a:sym typeface="Calibri"/>
              </a:rPr>
              <a:t>Personal branding</a:t>
            </a:r>
            <a:endParaRPr b="0" i="0" sz="5500" u="none" cap="none" strike="noStrike">
              <a:solidFill>
                <a:srgbClr val="FFFFFF"/>
              </a:solidFill>
              <a:latin typeface="Calibri"/>
              <a:ea typeface="Calibri"/>
              <a:cs typeface="Calibri"/>
              <a:sym typeface="Calibri"/>
            </a:endParaRPr>
          </a:p>
        </p:txBody>
      </p:sp>
      <p:sp>
        <p:nvSpPr>
          <p:cNvPr id="148" name="Google Shape;148;p21"/>
          <p:cNvSpPr txBox="1"/>
          <p:nvPr/>
        </p:nvSpPr>
        <p:spPr>
          <a:xfrm>
            <a:off x="5830483" y="507417"/>
            <a:ext cx="5954700" cy="5689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dk1"/>
              </a:buClr>
              <a:buSzPts val="1500"/>
              <a:buFont typeface="Arial"/>
              <a:buNone/>
            </a:pPr>
            <a:r>
              <a:t/>
            </a:r>
            <a:endParaRPr sz="1900">
              <a:solidFill>
                <a:srgbClr val="00A3BE"/>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500"/>
              <a:buFont typeface="Arial"/>
              <a:buNone/>
            </a:pPr>
            <a:r>
              <a:t/>
            </a:r>
            <a:endParaRPr sz="1900">
              <a:solidFill>
                <a:srgbClr val="00A3BE"/>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500"/>
              <a:buFont typeface="Arial"/>
              <a:buNone/>
            </a:pPr>
            <a:r>
              <a:t/>
            </a:r>
            <a:endParaRPr sz="1900">
              <a:solidFill>
                <a:srgbClr val="00A3BE"/>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500"/>
              <a:buFont typeface="Arial"/>
              <a:buNone/>
            </a:pPr>
            <a:r>
              <a:t/>
            </a:r>
            <a:endParaRPr sz="1900">
              <a:solidFill>
                <a:srgbClr val="00A3BE"/>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500"/>
              <a:buFont typeface="Arial"/>
              <a:buNone/>
            </a:pPr>
            <a:r>
              <a:t/>
            </a:r>
            <a:endParaRPr sz="1900">
              <a:solidFill>
                <a:srgbClr val="00A3BE"/>
              </a:solidFill>
              <a:highlight>
                <a:schemeClr val="lt1"/>
              </a:highlight>
              <a:latin typeface="Calibri"/>
              <a:ea typeface="Calibri"/>
              <a:cs typeface="Calibri"/>
              <a:sym typeface="Calibri"/>
            </a:endParaRPr>
          </a:p>
          <a:p>
            <a:pPr indent="0" lvl="0" marL="0" marR="0" rtl="0" algn="l">
              <a:lnSpc>
                <a:spcPct val="144444"/>
              </a:lnSpc>
              <a:spcBef>
                <a:spcPts val="2400"/>
              </a:spcBef>
              <a:spcAft>
                <a:spcPts val="0"/>
              </a:spcAft>
              <a:buClr>
                <a:schemeClr val="dk1"/>
              </a:buClr>
              <a:buSzPts val="1500"/>
              <a:buFont typeface="Arial"/>
              <a:buNone/>
            </a:pPr>
            <a:r>
              <a:rPr b="0" i="0" lang="nl-BE" sz="2700" u="none" cap="none" strike="noStrike">
                <a:solidFill>
                  <a:srgbClr val="00A3BE"/>
                </a:solidFill>
                <a:highlight>
                  <a:schemeClr val="lt1"/>
                </a:highlight>
                <a:latin typeface="Calibri"/>
                <a:ea typeface="Calibri"/>
                <a:cs typeface="Calibri"/>
                <a:sym typeface="Calibri"/>
              </a:rPr>
              <a:t>“The personal brand links your passions, your key attributes and your strengths with a value proposition, making clear </a:t>
            </a:r>
            <a:r>
              <a:rPr b="0" i="0" lang="nl-BE" sz="2700" u="sng" cap="none" strike="noStrike">
                <a:solidFill>
                  <a:srgbClr val="00A3BE"/>
                </a:solidFill>
                <a:highlight>
                  <a:schemeClr val="lt1"/>
                </a:highlight>
                <a:latin typeface="Calibri"/>
                <a:ea typeface="Calibri"/>
                <a:cs typeface="Calibri"/>
                <a:sym typeface="Calibri"/>
              </a:rPr>
              <a:t>what differentiates you from others</a:t>
            </a:r>
            <a:r>
              <a:rPr b="0" i="0" lang="nl-BE" sz="2700" u="none" cap="none" strike="noStrike">
                <a:solidFill>
                  <a:srgbClr val="00A3BE"/>
                </a:solidFill>
                <a:highlight>
                  <a:schemeClr val="lt1"/>
                </a:highlight>
                <a:latin typeface="Calibri"/>
                <a:ea typeface="Calibri"/>
                <a:cs typeface="Calibri"/>
                <a:sym typeface="Calibri"/>
              </a:rPr>
              <a:t>.”</a:t>
            </a:r>
            <a:endParaRPr b="0" i="0" sz="2700" u="none" cap="none" strike="noStrike">
              <a:solidFill>
                <a:srgbClr val="00A3BE"/>
              </a:solidFill>
              <a:highlight>
                <a:schemeClr val="lt1"/>
              </a:highlight>
              <a:latin typeface="Calibri"/>
              <a:ea typeface="Calibri"/>
              <a:cs typeface="Calibri"/>
              <a:sym typeface="Calibri"/>
            </a:endParaRPr>
          </a:p>
          <a:p>
            <a:pPr indent="0" lvl="0" marL="0" marR="0" rtl="0" algn="l">
              <a:lnSpc>
                <a:spcPct val="115000"/>
              </a:lnSpc>
              <a:spcBef>
                <a:spcPts val="2400"/>
              </a:spcBef>
              <a:spcAft>
                <a:spcPts val="2400"/>
              </a:spcAft>
              <a:buClr>
                <a:schemeClr val="dk1"/>
              </a:buClr>
              <a:buSzPts val="1500"/>
              <a:buFont typeface="Arial"/>
              <a:buNone/>
            </a:pPr>
            <a:r>
              <a:t/>
            </a:r>
            <a:endParaRPr b="0" i="0" sz="1900" u="none" cap="none" strike="noStrike">
              <a:solidFill>
                <a:srgbClr val="00A3BE"/>
              </a:solidFill>
              <a:highlight>
                <a:schemeClr val="lt1"/>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