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5"/>
    <p:sldMasterId id="2147483705" r:id="rId6"/>
    <p:sldMasterId id="2147483715" r:id="rId7"/>
    <p:sldMasterId id="2147483725" r:id="rId8"/>
  </p:sldMasterIdLst>
  <p:notesMasterIdLst>
    <p:notesMasterId r:id="rId55"/>
  </p:notesMasterIdLst>
  <p:handoutMasterIdLst>
    <p:handoutMasterId r:id="rId56"/>
  </p:handoutMasterIdLst>
  <p:sldIdLst>
    <p:sldId id="256" r:id="rId9"/>
    <p:sldId id="261" r:id="rId10"/>
    <p:sldId id="264" r:id="rId11"/>
    <p:sldId id="265" r:id="rId12"/>
    <p:sldId id="266" r:id="rId13"/>
    <p:sldId id="267" r:id="rId14"/>
    <p:sldId id="268" r:id="rId15"/>
    <p:sldId id="272" r:id="rId16"/>
    <p:sldId id="344" r:id="rId17"/>
    <p:sldId id="270" r:id="rId18"/>
    <p:sldId id="271" r:id="rId19"/>
    <p:sldId id="269" r:id="rId20"/>
    <p:sldId id="307" r:id="rId21"/>
    <p:sldId id="308" r:id="rId22"/>
    <p:sldId id="310" r:id="rId23"/>
    <p:sldId id="309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45" r:id="rId34"/>
    <p:sldId id="320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48" r:id="rId43"/>
    <p:sldId id="335" r:id="rId44"/>
    <p:sldId id="334" r:id="rId45"/>
    <p:sldId id="336" r:id="rId46"/>
    <p:sldId id="337" r:id="rId47"/>
    <p:sldId id="339" r:id="rId48"/>
    <p:sldId id="338" r:id="rId49"/>
    <p:sldId id="340" r:id="rId50"/>
    <p:sldId id="347" r:id="rId51"/>
    <p:sldId id="341" r:id="rId52"/>
    <p:sldId id="342" r:id="rId53"/>
    <p:sldId id="343" r:id="rId5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air Theme examples NL. FR" id="{5179B10A-CA0A-E043-AD78-F51E217576EE}">
          <p14:sldIdLst>
            <p14:sldId id="256"/>
            <p14:sldId id="261"/>
            <p14:sldId id="264"/>
            <p14:sldId id="265"/>
            <p14:sldId id="266"/>
            <p14:sldId id="267"/>
            <p14:sldId id="268"/>
            <p14:sldId id="272"/>
            <p14:sldId id="344"/>
            <p14:sldId id="270"/>
            <p14:sldId id="271"/>
            <p14:sldId id="269"/>
            <p14:sldId id="307"/>
            <p14:sldId id="308"/>
            <p14:sldId id="310"/>
            <p14:sldId id="309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45"/>
            <p14:sldId id="320"/>
            <p14:sldId id="322"/>
            <p14:sldId id="323"/>
            <p14:sldId id="324"/>
            <p14:sldId id="325"/>
            <p14:sldId id="326"/>
            <p14:sldId id="327"/>
            <p14:sldId id="328"/>
            <p14:sldId id="348"/>
            <p14:sldId id="335"/>
            <p14:sldId id="334"/>
            <p14:sldId id="336"/>
            <p14:sldId id="337"/>
            <p14:sldId id="339"/>
            <p14:sldId id="338"/>
            <p14:sldId id="340"/>
            <p14:sldId id="347"/>
            <p14:sldId id="341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572"/>
    <a:srgbClr val="B04346"/>
    <a:srgbClr val="535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321" autoAdjust="0"/>
  </p:normalViewPr>
  <p:slideViewPr>
    <p:cSldViewPr snapToGrid="0">
      <p:cViewPr varScale="1">
        <p:scale>
          <a:sx n="66" d="100"/>
          <a:sy n="66" d="100"/>
        </p:scale>
        <p:origin x="1330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259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de Bracke (BOSA)" userId="b142a363-fd43-42db-b5b3-73f5ec5da602" providerId="ADAL" clId="{232E07AD-B537-429F-9A33-AC20E32F0A06}"/>
    <pc:docChg chg="modSld">
      <pc:chgData name="Jade Bracke (BOSA)" userId="b142a363-fd43-42db-b5b3-73f5ec5da602" providerId="ADAL" clId="{232E07AD-B537-429F-9A33-AC20E32F0A06}" dt="2024-01-31T08:26:16.478" v="6" actId="20577"/>
      <pc:docMkLst>
        <pc:docMk/>
      </pc:docMkLst>
      <pc:sldChg chg="modNotesTx">
        <pc:chgData name="Jade Bracke (BOSA)" userId="b142a363-fd43-42db-b5b3-73f5ec5da602" providerId="ADAL" clId="{232E07AD-B537-429F-9A33-AC20E32F0A06}" dt="2024-01-31T08:25:26.078" v="0" actId="20577"/>
        <pc:sldMkLst>
          <pc:docMk/>
          <pc:sldMk cId="1099748092" sldId="267"/>
        </pc:sldMkLst>
      </pc:sldChg>
      <pc:sldChg chg="modNotesTx">
        <pc:chgData name="Jade Bracke (BOSA)" userId="b142a363-fd43-42db-b5b3-73f5ec5da602" providerId="ADAL" clId="{232E07AD-B537-429F-9A33-AC20E32F0A06}" dt="2024-01-31T08:25:32.409" v="1" actId="20577"/>
        <pc:sldMkLst>
          <pc:docMk/>
          <pc:sldMk cId="3067718723" sldId="270"/>
        </pc:sldMkLst>
      </pc:sldChg>
      <pc:sldChg chg="modNotesTx">
        <pc:chgData name="Jade Bracke (BOSA)" userId="b142a363-fd43-42db-b5b3-73f5ec5da602" providerId="ADAL" clId="{232E07AD-B537-429F-9A33-AC20E32F0A06}" dt="2024-01-31T08:25:37.731" v="2" actId="20577"/>
        <pc:sldMkLst>
          <pc:docMk/>
          <pc:sldMk cId="3760051251" sldId="308"/>
        </pc:sldMkLst>
      </pc:sldChg>
      <pc:sldChg chg="modNotesTx">
        <pc:chgData name="Jade Bracke (BOSA)" userId="b142a363-fd43-42db-b5b3-73f5ec5da602" providerId="ADAL" clId="{232E07AD-B537-429F-9A33-AC20E32F0A06}" dt="2024-01-31T08:25:48.889" v="3" actId="20577"/>
        <pc:sldMkLst>
          <pc:docMk/>
          <pc:sldMk cId="2978948756" sldId="315"/>
        </pc:sldMkLst>
      </pc:sldChg>
      <pc:sldChg chg="modNotesTx">
        <pc:chgData name="Jade Bracke (BOSA)" userId="b142a363-fd43-42db-b5b3-73f5ec5da602" providerId="ADAL" clId="{232E07AD-B537-429F-9A33-AC20E32F0A06}" dt="2024-01-31T08:26:04.617" v="4" actId="20577"/>
        <pc:sldMkLst>
          <pc:docMk/>
          <pc:sldMk cId="1829808553" sldId="328"/>
        </pc:sldMkLst>
      </pc:sldChg>
      <pc:sldChg chg="modNotesTx">
        <pc:chgData name="Jade Bracke (BOSA)" userId="b142a363-fd43-42db-b5b3-73f5ec5da602" providerId="ADAL" clId="{232E07AD-B537-429F-9A33-AC20E32F0A06}" dt="2024-01-31T08:26:16.478" v="6" actId="20577"/>
        <pc:sldMkLst>
          <pc:docMk/>
          <pc:sldMk cId="2538127931" sldId="340"/>
        </pc:sldMkLst>
      </pc:sldChg>
      <pc:sldChg chg="modNotesTx">
        <pc:chgData name="Jade Bracke (BOSA)" userId="b142a363-fd43-42db-b5b3-73f5ec5da602" providerId="ADAL" clId="{232E07AD-B537-429F-9A33-AC20E32F0A06}" dt="2024-01-31T08:26:07.958" v="5" actId="20577"/>
        <pc:sldMkLst>
          <pc:docMk/>
          <pc:sldMk cId="3923652622" sldId="3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B4AD2-A267-4797-8792-ED21EF2DF5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5E49E-9599-485F-B96D-75BCBCB2A5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25DA4-A8DC-453E-A5F7-88F0AE5319D4}" type="datetimeFigureOut">
              <a:rPr lang="nl-BE" smtClean="0"/>
              <a:t>31/01/2024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48548-A960-44B4-BE11-354F69248F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F923D-7299-4EAE-B0A9-373C095263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24BD8-6764-4489-9838-E8C8F515EC5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5773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92508-5353-4BD4-B9CC-1DB34B125BDB}" type="datetimeFigureOut">
              <a:rPr lang="nl-BE" smtClean="0"/>
              <a:t>31/01/2024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BCF80-27EB-4596-8F5B-426A2A64C64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230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807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7623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8154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4505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0872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4785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9698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8532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1998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8906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052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9055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2306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1753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3467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0067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1311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769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1753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98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3899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935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7128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9564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764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3164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BCF80-27EB-4596-8F5B-426A2A64C64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08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NL)">
    <p:bg>
      <p:bgPr>
        <a:gradFill>
          <a:gsLst>
            <a:gs pos="80000">
              <a:schemeClr val="accent3">
                <a:lumMod val="99957"/>
                <a:lumOff val="43"/>
              </a:schemeClr>
            </a:gs>
            <a:gs pos="15000">
              <a:schemeClr val="accent1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81F6-020B-4130-9258-78653AA23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400" y="1122363"/>
            <a:ext cx="7975600" cy="2387600"/>
          </a:xfrm>
          <a:ln>
            <a:noFill/>
          </a:ln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Hagrid Text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B7778-6D79-4DF6-A6C4-F669A2F95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9" y="3602038"/>
            <a:ext cx="797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F0922A5-485B-774D-ADB4-EC55195A55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3622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2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81F6-020B-4130-9258-78653AA23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400" y="1122363"/>
            <a:ext cx="7975600" cy="2387600"/>
          </a:xfrm>
          <a:ln>
            <a:noFill/>
          </a:ln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Hagrid Text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B7778-6D79-4DF6-A6C4-F669A2F95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9" y="3602038"/>
            <a:ext cx="797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26AB9F9-FF89-D34F-8534-8C0924D79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956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F5ED4-3321-43A2-BF8F-CC9F5E7C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412000"/>
            <a:ext cx="10188000" cy="324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C15CBB9-7379-DD4A-B3FD-6810CEBE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440000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9F0F465-A0A5-104F-BC4A-FB48BC55B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E57CF5-35FC-CC2C-AD45-4389257CF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2466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A5F2-C20F-48CD-B3EC-F35C10A6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79C4C-C84B-46D5-8B77-9B5C3B92A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412000"/>
            <a:ext cx="4968000" cy="324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D97BA-7BBB-47F2-9790-0583C8D41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0000" y="2412000"/>
            <a:ext cx="4968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1EA81B-5C76-48D9-E9FB-07C0E716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215E3-1B07-60E4-A36A-65D4DD478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4712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5008-2B77-4B5C-9D76-9CB4C19F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0800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C3D5A-9068-4598-BBB8-9C5EF4AB1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799998"/>
            <a:ext cx="4968000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AA334-072A-45CA-A31F-CBA3BE340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520000"/>
            <a:ext cx="4968000" cy="324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9AA62D-2053-4986-8911-AFF0F9ABE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0000" y="1799998"/>
            <a:ext cx="4968000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B9279-DE26-4013-A7D6-7BBDC1945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0000" y="2520000"/>
            <a:ext cx="4968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A58252-EC2C-DFBC-CBCE-392D1A5F4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F8609C-792C-73F7-13ED-89A566A8FD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39268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8542-7177-47D4-A03D-FAD8A9F1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BF3BF-F91E-4543-9344-8CA172D0CFC2}"/>
              </a:ext>
            </a:extLst>
          </p:cNvPr>
          <p:cNvSpPr txBox="1"/>
          <p:nvPr userDrawn="1"/>
        </p:nvSpPr>
        <p:spPr>
          <a:xfrm>
            <a:off x="5982159" y="7469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472D1-5EF2-B24A-B160-82515F640775}"/>
              </a:ext>
            </a:extLst>
          </p:cNvPr>
          <p:cNvSpPr txBox="1"/>
          <p:nvPr userDrawn="1"/>
        </p:nvSpPr>
        <p:spPr>
          <a:xfrm>
            <a:off x="588818" y="-595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DF46BC-78F4-5464-6BEC-97BECFEF4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98D640-A995-9B16-2B03-675D4FF7F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88358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BD85-F79C-4DB3-8BC2-B0A5587A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9B68-1F19-42A0-BF4A-AAB4D97F8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000" y="720000"/>
            <a:ext cx="6120000" cy="504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448F8-DFC3-4173-89CA-C5A131FAB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0"/>
            <a:ext cx="3960000" cy="33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337973-3C1D-8CC1-7550-0B583473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3BB5E-4DBA-BFE8-97E4-F4D7CFC80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9777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29843-8BBE-4F31-A779-81DBD546B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6000" y="720000"/>
            <a:ext cx="5760000" cy="504000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B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38725E4-F872-A34A-8933-B0E33DFE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DF3B3F-6910-8E48-9FC3-DF0E4D47D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0"/>
            <a:ext cx="3960000" cy="33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CFB52B9-44B6-4B71-7BD6-DDE87CBF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A687F2-CA6F-EC53-2951-A04316DF0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29161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015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hite (FR) [use with care]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8542-7177-47D4-A03D-FAD8A9F1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BF3BF-F91E-4543-9344-8CA172D0CFC2}"/>
              </a:ext>
            </a:extLst>
          </p:cNvPr>
          <p:cNvSpPr txBox="1"/>
          <p:nvPr userDrawn="1"/>
        </p:nvSpPr>
        <p:spPr>
          <a:xfrm>
            <a:off x="5982159" y="7469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472D1-5EF2-B24A-B160-82515F640775}"/>
              </a:ext>
            </a:extLst>
          </p:cNvPr>
          <p:cNvSpPr txBox="1"/>
          <p:nvPr userDrawn="1"/>
        </p:nvSpPr>
        <p:spPr>
          <a:xfrm>
            <a:off x="588818" y="-595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4F28A6-7D3E-0A80-0EC0-1915AEB3B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31C4FA-9655-3DEA-BDFA-C717EF0F2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4502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81F6-020B-4130-9258-78653AA23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9" y="1122363"/>
            <a:ext cx="8948615" cy="2387600"/>
          </a:xfrm>
          <a:ln>
            <a:noFill/>
          </a:ln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Hagrid Text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B7778-6D79-4DF6-A6C4-F669A2F95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02038"/>
            <a:ext cx="8948615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F0922A5-485B-774D-ADB4-EC55195A55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199" y="0"/>
            <a:ext cx="2362200" cy="1993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EA41FE-66C0-9D7C-B946-E04A5CD43412}"/>
              </a:ext>
            </a:extLst>
          </p:cNvPr>
          <p:cNvSpPr/>
          <p:nvPr userDrawn="1"/>
        </p:nvSpPr>
        <p:spPr>
          <a:xfrm>
            <a:off x="7069015" y="5884985"/>
            <a:ext cx="5122985" cy="9730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7823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F5ED4-3321-43A2-BF8F-CC9F5E7C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412000"/>
            <a:ext cx="10188000" cy="32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C15CBB9-7379-DD4A-B3FD-6810CEBE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440000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1AF9942-29F2-9B93-787F-5FF552FEE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92C41E-DA41-5FA7-54B7-7565F3369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8407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F5ED4-3321-43A2-BF8F-CC9F5E7C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58462"/>
            <a:ext cx="11004000" cy="425547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0D50-2D4B-7A06-73FF-383CAEBE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04800"/>
            <a:ext cx="11004001" cy="1198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58227-56A5-DDB9-4BAF-20F2E8014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533A14-B281-F450-75B6-80674C02A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11992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A5F2-C20F-48CD-B3EC-F35C10A6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79C4C-C84B-46D5-8B77-9B5C3B92A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817077"/>
            <a:ext cx="5443108" cy="410307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D97BA-7BBB-47F2-9790-0583C8D41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0892" y="1817077"/>
            <a:ext cx="5443108" cy="410307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DC18B5-22BB-F865-1B20-08728266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3A177-CD41-A30D-4579-09A9E7ED5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76250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C3D5A-9068-4598-BBB8-9C5EF4AB1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799998"/>
            <a:ext cx="5443108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AA334-072A-45CA-A31F-CBA3BE340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520000"/>
            <a:ext cx="5443108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9AA62D-2053-4986-8911-AFF0F9ABE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892" y="1799998"/>
            <a:ext cx="5443108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B9279-DE26-4013-A7D6-7BBDC1945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892" y="2520000"/>
            <a:ext cx="5443108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AFDDD9-2175-5859-804B-1D0E785E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04800"/>
            <a:ext cx="11004001" cy="1198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8F9C38A-D284-AB40-D78E-F6D1C3DF9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A4F524-1CF5-5236-574F-FA241D3E1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71503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8542-7177-47D4-A03D-FAD8A9F1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BF3BF-F91E-4543-9344-8CA172D0CFC2}"/>
              </a:ext>
            </a:extLst>
          </p:cNvPr>
          <p:cNvSpPr txBox="1"/>
          <p:nvPr userDrawn="1"/>
        </p:nvSpPr>
        <p:spPr>
          <a:xfrm>
            <a:off x="5982159" y="7469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472D1-5EF2-B24A-B160-82515F640775}"/>
              </a:ext>
            </a:extLst>
          </p:cNvPr>
          <p:cNvSpPr txBox="1"/>
          <p:nvPr userDrawn="1"/>
        </p:nvSpPr>
        <p:spPr>
          <a:xfrm>
            <a:off x="588818" y="-595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3A94E2-2407-81E0-2DB8-0B6B3A955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329390-BB3D-4130-19AF-DAB9DE376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3794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9B68-1F19-42A0-BF4A-AAB4D97F8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824" y="304800"/>
            <a:ext cx="6609176" cy="5455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448F8-DFC3-4173-89CA-C5A131FAB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1676401"/>
            <a:ext cx="4227138" cy="408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D6C8D3-E4F0-BDAA-7BB3-3286756C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4800"/>
            <a:ext cx="4227138" cy="11981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421F99C-F0AE-5501-B81D-07326E34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6AF41D-8AF5-4EC9-50DA-D30195095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20193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29843-8BBE-4F31-A779-81DBD546B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5999" y="304800"/>
            <a:ext cx="6478801" cy="545520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BE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3A5166A-53BB-34F8-DC40-8C0F62DE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1676401"/>
            <a:ext cx="4227138" cy="408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DC8DC9-EA4B-E124-D72D-AF08880A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4800"/>
            <a:ext cx="4227138" cy="11981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A65F60-5BCE-D6C2-9803-C17474CF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91789F-27D1-5307-2169-4B9161B47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6386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790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hite (NL) [use with car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8542-7177-47D4-A03D-FAD8A9F1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BF3BF-F91E-4543-9344-8CA172D0CFC2}"/>
              </a:ext>
            </a:extLst>
          </p:cNvPr>
          <p:cNvSpPr txBox="1"/>
          <p:nvPr userDrawn="1"/>
        </p:nvSpPr>
        <p:spPr>
          <a:xfrm>
            <a:off x="5982159" y="7469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472D1-5EF2-B24A-B160-82515F640775}"/>
              </a:ext>
            </a:extLst>
          </p:cNvPr>
          <p:cNvSpPr txBox="1"/>
          <p:nvPr userDrawn="1"/>
        </p:nvSpPr>
        <p:spPr>
          <a:xfrm>
            <a:off x="588818" y="-595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2C77BB2-5A1A-EC0B-41BE-E0F338E424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E1A356-1FBF-2FF1-21C1-F4576932D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8436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81F6-020B-4130-9258-78653AA23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9" y="1122363"/>
            <a:ext cx="8948615" cy="2387600"/>
          </a:xfrm>
          <a:ln>
            <a:noFill/>
          </a:ln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Hagrid Text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B7778-6D79-4DF6-A6C4-F669A2F95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02038"/>
            <a:ext cx="8948615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F0922A5-485B-774D-ADB4-EC55195A55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199" y="0"/>
            <a:ext cx="2362200" cy="1993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B95CE6-CEDE-991B-6B8A-E4E65C5A6796}"/>
              </a:ext>
            </a:extLst>
          </p:cNvPr>
          <p:cNvSpPr/>
          <p:nvPr userDrawn="1"/>
        </p:nvSpPr>
        <p:spPr>
          <a:xfrm>
            <a:off x="7069015" y="5884985"/>
            <a:ext cx="5122985" cy="9730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48624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F5ED4-3321-43A2-BF8F-CC9F5E7C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58462"/>
            <a:ext cx="11004000" cy="425547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0D50-2D4B-7A06-73FF-383CAEBE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04800"/>
            <a:ext cx="11004001" cy="1198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1660D1-9584-35A6-C34D-5B05DF163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17159-42C4-A748-BE76-3A2E5B176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8881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A5F2-C20F-48CD-B3EC-F35C10A6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79C4C-C84B-46D5-8B77-9B5C3B92A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412000"/>
            <a:ext cx="4968000" cy="32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D97BA-7BBB-47F2-9790-0583C8D41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0000" y="2412000"/>
            <a:ext cx="4968000" cy="32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3CD4C2-0201-3768-771B-C5345B70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9BC7C-6991-9FAA-441D-A111761E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94764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A5F2-C20F-48CD-B3EC-F35C10A6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79C4C-C84B-46D5-8B77-9B5C3B92A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817077"/>
            <a:ext cx="5443108" cy="410307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D97BA-7BBB-47F2-9790-0583C8D41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0892" y="1817077"/>
            <a:ext cx="5443108" cy="410307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E3DD95-39F1-148C-4FE8-7290E1B5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B264B-EAC9-21D8-7D6B-219DB24BF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5004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C3D5A-9068-4598-BBB8-9C5EF4AB1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799998"/>
            <a:ext cx="5443108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AA334-072A-45CA-A31F-CBA3BE340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520000"/>
            <a:ext cx="5443108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9AA62D-2053-4986-8911-AFF0F9ABE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892" y="1799998"/>
            <a:ext cx="5443108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B9279-DE26-4013-A7D6-7BBDC1945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892" y="2520000"/>
            <a:ext cx="5443108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AFDDD9-2175-5859-804B-1D0E785E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04800"/>
            <a:ext cx="11004001" cy="1198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890732-4582-80F9-C83A-2E61EF89F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2F0C2C8-4F99-F41B-EFC2-CAEB360469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71142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8542-7177-47D4-A03D-FAD8A9F1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BF3BF-F91E-4543-9344-8CA172D0CFC2}"/>
              </a:ext>
            </a:extLst>
          </p:cNvPr>
          <p:cNvSpPr txBox="1"/>
          <p:nvPr userDrawn="1"/>
        </p:nvSpPr>
        <p:spPr>
          <a:xfrm>
            <a:off x="5982159" y="7469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472D1-5EF2-B24A-B160-82515F640775}"/>
              </a:ext>
            </a:extLst>
          </p:cNvPr>
          <p:cNvSpPr txBox="1"/>
          <p:nvPr userDrawn="1"/>
        </p:nvSpPr>
        <p:spPr>
          <a:xfrm>
            <a:off x="588818" y="-595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27515B7-2599-2E68-818D-99BD866B7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28D6C9-29B0-20CB-FEF3-6AA4F7415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8315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9B68-1F19-42A0-BF4A-AAB4D97F8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824" y="304800"/>
            <a:ext cx="6609176" cy="5455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448F8-DFC3-4173-89CA-C5A131FAB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1676401"/>
            <a:ext cx="4227138" cy="408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B7B43-0C86-3D65-9B7B-B13566A1F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4800"/>
            <a:ext cx="4227138" cy="11981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44DAF8-29D5-64C7-9DA3-BC324664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4E5124-D719-483B-F7A7-B179F9D98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0500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29843-8BBE-4F31-A779-81DBD546B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5999" y="304800"/>
            <a:ext cx="6478801" cy="545520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BE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3A5166A-53BB-34F8-DC40-8C0F62DE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1676401"/>
            <a:ext cx="4227138" cy="408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316100-C0C4-2F81-00B2-BD0957CB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4800"/>
            <a:ext cx="4227138" cy="11981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642FEB5-1347-D48D-C03C-03BA5421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E57B52-DDE1-370F-5E80-EA8DDAFD5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60625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F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757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hite (NL) [use with car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8542-7177-47D4-A03D-FAD8A9F1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BF3BF-F91E-4543-9344-8CA172D0CFC2}"/>
              </a:ext>
            </a:extLst>
          </p:cNvPr>
          <p:cNvSpPr txBox="1"/>
          <p:nvPr userDrawn="1"/>
        </p:nvSpPr>
        <p:spPr>
          <a:xfrm>
            <a:off x="5982159" y="7469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472D1-5EF2-B24A-B160-82515F640775}"/>
              </a:ext>
            </a:extLst>
          </p:cNvPr>
          <p:cNvSpPr txBox="1"/>
          <p:nvPr userDrawn="1"/>
        </p:nvSpPr>
        <p:spPr>
          <a:xfrm>
            <a:off x="588818" y="-595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058E48-9968-E034-28AA-A369472A2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3539DE-E056-7EFC-D707-F945129A0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288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5008-2B77-4B5C-9D76-9CB4C19F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08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C3D5A-9068-4598-BBB8-9C5EF4AB1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799998"/>
            <a:ext cx="4968000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AA334-072A-45CA-A31F-CBA3BE340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520000"/>
            <a:ext cx="4968000" cy="32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9AA62D-2053-4986-8911-AFF0F9ABE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0000" y="1799998"/>
            <a:ext cx="4968000" cy="72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B9279-DE26-4013-A7D6-7BBDC1945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0000" y="2520000"/>
            <a:ext cx="4968000" cy="32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11459B4-6140-1CAB-F6C8-B707DC6C9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8A4093-8BDE-C3A5-6AF8-AE05810020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088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8542-7177-47D4-A03D-FAD8A9F1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BF3BF-F91E-4543-9344-8CA172D0CFC2}"/>
              </a:ext>
            </a:extLst>
          </p:cNvPr>
          <p:cNvSpPr txBox="1"/>
          <p:nvPr userDrawn="1"/>
        </p:nvSpPr>
        <p:spPr>
          <a:xfrm>
            <a:off x="5982159" y="7469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472D1-5EF2-B24A-B160-82515F640775}"/>
              </a:ext>
            </a:extLst>
          </p:cNvPr>
          <p:cNvSpPr txBox="1"/>
          <p:nvPr userDrawn="1"/>
        </p:nvSpPr>
        <p:spPr>
          <a:xfrm>
            <a:off x="588818" y="-595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DC0B56-C51A-9DEA-9E7B-36CDF4351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98F64A-0A2E-474C-19E8-CCBC0E8D6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534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BD85-F79C-4DB3-8BC2-B0A5587A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9B68-1F19-42A0-BF4A-AAB4D97F8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000" y="720000"/>
            <a:ext cx="6120000" cy="504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448F8-DFC3-4173-89CA-C5A131FAB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0"/>
            <a:ext cx="3960000" cy="33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0B05F8-9411-F22E-8ACB-81EE30AC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E2835-8BD3-2D0A-7F15-6696DAC70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8779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29843-8BBE-4F31-A779-81DBD546B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6000" y="720000"/>
            <a:ext cx="5760000" cy="504000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38725E4-F872-A34A-8933-B0E33DFE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DF3B3F-6910-8E48-9FC3-DF0E4D47D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0"/>
            <a:ext cx="3960000" cy="33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88FEC2-859D-EFD9-EEEF-DE990F6F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0A0C47-36F5-8F73-66A8-1208EB1E7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6237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56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hite (NL) [use with care]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8542-7177-47D4-A03D-FAD8A9F1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BF3BF-F91E-4543-9344-8CA172D0CFC2}"/>
              </a:ext>
            </a:extLst>
          </p:cNvPr>
          <p:cNvSpPr txBox="1"/>
          <p:nvPr userDrawn="1"/>
        </p:nvSpPr>
        <p:spPr>
          <a:xfrm>
            <a:off x="5982159" y="7469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472D1-5EF2-B24A-B160-82515F640775}"/>
              </a:ext>
            </a:extLst>
          </p:cNvPr>
          <p:cNvSpPr txBox="1"/>
          <p:nvPr userDrawn="1"/>
        </p:nvSpPr>
        <p:spPr>
          <a:xfrm>
            <a:off x="588818" y="-595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9FEFBC-B215-4BE1-9F43-5CA9EB8B8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4D5B6B-C039-1A5F-49C8-6E4EF1495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54988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6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0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0000">
              <a:schemeClr val="accent3">
                <a:lumMod val="99957"/>
                <a:lumOff val="43"/>
              </a:schemeClr>
            </a:gs>
            <a:gs pos="15000">
              <a:schemeClr val="accent1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0CBA3B1-2F7B-E745-BDFF-1923361CE275}"/>
              </a:ext>
            </a:extLst>
          </p:cNvPr>
          <p:cNvSpPr/>
          <p:nvPr userDrawn="1"/>
        </p:nvSpPr>
        <p:spPr>
          <a:xfrm>
            <a:off x="468000" y="468000"/>
            <a:ext cx="10872000" cy="5580000"/>
          </a:xfrm>
          <a:prstGeom prst="roundRect">
            <a:avLst>
              <a:gd name="adj" fmla="val 2418"/>
            </a:avLst>
          </a:prstGeom>
          <a:solidFill>
            <a:schemeClr val="bg1">
              <a:alpha val="849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B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DD26B-B914-4EAC-9939-B47F6EF2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440000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798BA-32B7-4CA1-AFA2-6A8584CC9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412000"/>
            <a:ext cx="10188000" cy="3240000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2BE04-34BC-444F-B797-547F20393E6D}"/>
              </a:ext>
            </a:extLst>
          </p:cNvPr>
          <p:cNvSpPr txBox="1"/>
          <p:nvPr userDrawn="1"/>
        </p:nvSpPr>
        <p:spPr>
          <a:xfrm>
            <a:off x="10267720" y="7238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C58DC79-763E-6748-B616-9688CD7DB48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96448" y="6037244"/>
            <a:ext cx="3556610" cy="820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607F02-BACF-5747-B907-A29EA0F8DCB4}"/>
              </a:ext>
            </a:extLst>
          </p:cNvPr>
          <p:cNvSpPr txBox="1"/>
          <p:nvPr userDrawn="1"/>
        </p:nvSpPr>
        <p:spPr>
          <a:xfrm>
            <a:off x="1704109" y="6407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D0BE9C-4DFC-EE49-918C-70612F509FBF}"/>
              </a:ext>
            </a:extLst>
          </p:cNvPr>
          <p:cNvSpPr txBox="1"/>
          <p:nvPr userDrawn="1"/>
        </p:nvSpPr>
        <p:spPr>
          <a:xfrm>
            <a:off x="2286000" y="7169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9252E5-BE7D-48B6-B582-8FFD4C4EC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A91BBA-6E9A-4424-8ECD-8C63B14C2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9683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8" r:id="rId3"/>
    <p:sldLayoutId id="2147483699" r:id="rId4"/>
    <p:sldLayoutId id="2147483700" r:id="rId5"/>
    <p:sldLayoutId id="2147483702" r:id="rId6"/>
    <p:sldLayoutId id="2147483703" r:id="rId7"/>
    <p:sldLayoutId id="2147483701" r:id="rId8"/>
    <p:sldLayoutId id="2147483704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0000">
              <a:schemeClr val="accent3">
                <a:lumMod val="99957"/>
                <a:lumOff val="43"/>
              </a:schemeClr>
            </a:gs>
            <a:gs pos="15000">
              <a:schemeClr val="accent1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0CBA3B1-2F7B-E745-BDFF-1923361CE275}"/>
              </a:ext>
            </a:extLst>
          </p:cNvPr>
          <p:cNvSpPr/>
          <p:nvPr userDrawn="1"/>
        </p:nvSpPr>
        <p:spPr>
          <a:xfrm>
            <a:off x="468000" y="468000"/>
            <a:ext cx="10872000" cy="5580000"/>
          </a:xfrm>
          <a:prstGeom prst="roundRect">
            <a:avLst>
              <a:gd name="adj" fmla="val 2418"/>
            </a:avLst>
          </a:prstGeom>
          <a:solidFill>
            <a:schemeClr val="bg1">
              <a:alpha val="849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B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DD26B-B914-4EAC-9939-B47F6EF2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440000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798BA-32B7-4CA1-AFA2-6A8584CC9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412000"/>
            <a:ext cx="10188000" cy="3240000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2BE04-34BC-444F-B797-547F20393E6D}"/>
              </a:ext>
            </a:extLst>
          </p:cNvPr>
          <p:cNvSpPr txBox="1"/>
          <p:nvPr userDrawn="1"/>
        </p:nvSpPr>
        <p:spPr>
          <a:xfrm>
            <a:off x="10267720" y="7238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607F02-BACF-5747-B907-A29EA0F8DCB4}"/>
              </a:ext>
            </a:extLst>
          </p:cNvPr>
          <p:cNvSpPr txBox="1"/>
          <p:nvPr userDrawn="1"/>
        </p:nvSpPr>
        <p:spPr>
          <a:xfrm>
            <a:off x="1704109" y="6407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D0BE9C-4DFC-EE49-918C-70612F509FBF}"/>
              </a:ext>
            </a:extLst>
          </p:cNvPr>
          <p:cNvSpPr txBox="1"/>
          <p:nvPr userDrawn="1"/>
        </p:nvSpPr>
        <p:spPr>
          <a:xfrm>
            <a:off x="2286000" y="7169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937735C-BCFD-0E4D-9ACB-DCDCA2226DF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81600" y="6037200"/>
            <a:ext cx="3610800" cy="820636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42BD38-F400-B7AC-2C61-951317B7C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805751-4C41-FEC1-F8F4-39F314B73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09151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2" r:id="rId6"/>
    <p:sldLayoutId id="2147483713" r:id="rId7"/>
    <p:sldLayoutId id="2147483711" r:id="rId8"/>
    <p:sldLayoutId id="2147483714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0CBA3B1-2F7B-E745-BDFF-1923361CE275}"/>
              </a:ext>
            </a:extLst>
          </p:cNvPr>
          <p:cNvSpPr/>
          <p:nvPr userDrawn="1"/>
        </p:nvSpPr>
        <p:spPr>
          <a:xfrm>
            <a:off x="467999" y="80941"/>
            <a:ext cx="11458957" cy="5967059"/>
          </a:xfrm>
          <a:prstGeom prst="roundRect">
            <a:avLst>
              <a:gd name="adj" fmla="val 2418"/>
            </a:avLst>
          </a:prstGeom>
          <a:solidFill>
            <a:schemeClr val="bg1">
              <a:alpha val="849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B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DD26B-B914-4EAC-9939-B47F6EF2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04800"/>
            <a:ext cx="11004001" cy="119817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798BA-32B7-4CA1-AFA2-6A8584CC9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20037"/>
            <a:ext cx="11004000" cy="4247631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D21A8-457C-4FDB-982B-D5550630C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13-Dec-21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30EE3-729E-4E77-8DE2-9A17D575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8451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2BE04-34BC-444F-B797-547F20393E6D}"/>
              </a:ext>
            </a:extLst>
          </p:cNvPr>
          <p:cNvSpPr txBox="1"/>
          <p:nvPr userDrawn="1"/>
        </p:nvSpPr>
        <p:spPr>
          <a:xfrm>
            <a:off x="10267720" y="7238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C58DC79-763E-6748-B616-9688CD7DB48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96448" y="6037244"/>
            <a:ext cx="3556610" cy="820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607F02-BACF-5747-B907-A29EA0F8DCB4}"/>
              </a:ext>
            </a:extLst>
          </p:cNvPr>
          <p:cNvSpPr txBox="1"/>
          <p:nvPr userDrawn="1"/>
        </p:nvSpPr>
        <p:spPr>
          <a:xfrm>
            <a:off x="1704109" y="6407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D0BE9C-4DFC-EE49-918C-70612F509FBF}"/>
              </a:ext>
            </a:extLst>
          </p:cNvPr>
          <p:cNvSpPr txBox="1"/>
          <p:nvPr userDrawn="1"/>
        </p:nvSpPr>
        <p:spPr>
          <a:xfrm>
            <a:off x="2286000" y="7169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pic>
        <p:nvPicPr>
          <p:cNvPr id="8" name="Graphic 3">
            <a:extLst>
              <a:ext uri="{FF2B5EF4-FFF2-40B4-BE49-F238E27FC236}">
                <a16:creationId xmlns:a16="http://schemas.microsoft.com/office/drawing/2014/main" id="{91D86787-AD06-15EE-5B0C-D7BF0132AD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47207" y="-69574"/>
            <a:ext cx="488739" cy="69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16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0CBA3B1-2F7B-E745-BDFF-1923361CE275}"/>
              </a:ext>
            </a:extLst>
          </p:cNvPr>
          <p:cNvSpPr/>
          <p:nvPr userDrawn="1"/>
        </p:nvSpPr>
        <p:spPr>
          <a:xfrm>
            <a:off x="467999" y="80941"/>
            <a:ext cx="11458957" cy="5967059"/>
          </a:xfrm>
          <a:prstGeom prst="roundRect">
            <a:avLst>
              <a:gd name="adj" fmla="val 2418"/>
            </a:avLst>
          </a:prstGeom>
          <a:solidFill>
            <a:schemeClr val="bg1">
              <a:alpha val="849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B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DD26B-B914-4EAC-9939-B47F6EF2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04800"/>
            <a:ext cx="11004001" cy="1198179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798BA-32B7-4CA1-AFA2-6A8584CC9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20037"/>
            <a:ext cx="11004000" cy="4247631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D21A8-457C-4FDB-982B-D5550630C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532" y="6265059"/>
            <a:ext cx="936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640C6B-AE9F-AE4D-B57D-05BABF48436F}" type="datetime5">
              <a:rPr lang="en-US" smtClean="0"/>
              <a:pPr/>
              <a:t>31-Jan-24</a:t>
            </a:fld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30EE3-729E-4E77-8DE2-9A17D575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983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BE" dirty="0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2BE04-34BC-444F-B797-547F20393E6D}"/>
              </a:ext>
            </a:extLst>
          </p:cNvPr>
          <p:cNvSpPr txBox="1"/>
          <p:nvPr userDrawn="1"/>
        </p:nvSpPr>
        <p:spPr>
          <a:xfrm>
            <a:off x="10267720" y="7238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607F02-BACF-5747-B907-A29EA0F8DCB4}"/>
              </a:ext>
            </a:extLst>
          </p:cNvPr>
          <p:cNvSpPr txBox="1"/>
          <p:nvPr userDrawn="1"/>
        </p:nvSpPr>
        <p:spPr>
          <a:xfrm>
            <a:off x="1704109" y="6407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D0BE9C-4DFC-EE49-918C-70612F509FBF}"/>
              </a:ext>
            </a:extLst>
          </p:cNvPr>
          <p:cNvSpPr txBox="1"/>
          <p:nvPr userDrawn="1"/>
        </p:nvSpPr>
        <p:spPr>
          <a:xfrm>
            <a:off x="2286000" y="7169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pic>
        <p:nvPicPr>
          <p:cNvPr id="8" name="Graphic 3">
            <a:extLst>
              <a:ext uri="{FF2B5EF4-FFF2-40B4-BE49-F238E27FC236}">
                <a16:creationId xmlns:a16="http://schemas.microsoft.com/office/drawing/2014/main" id="{91D86787-AD06-15EE-5B0C-D7BF0132AD6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47207" y="-69574"/>
            <a:ext cx="488739" cy="699714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E709CE4-F2F6-0487-90C1-C4DA6D9FBC2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81600" y="6037200"/>
            <a:ext cx="3610800" cy="82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83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jpe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f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f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WvXidhYMX8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erkenvoor.b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nkedin.com/company/werkenvoorbe/" TargetMode="External"/><Relationship Id="rId5" Type="http://schemas.openxmlformats.org/officeDocument/2006/relationships/hyperlink" Target="https://www.instagram.com/werkenvoor.be/" TargetMode="Externa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jade.bracke@bosa.fgov.be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39DF-A1E3-4BC4-97F4-7D5A81A61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noProof="0" dirty="0"/>
              <a:t>Werken bij de overheid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512FB-F999-4217-9565-63DCC93FA2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nl-BE" noProof="0" dirty="0" err="1"/>
              <a:t>Career</a:t>
            </a:r>
            <a:r>
              <a:rPr lang="nl-BE" noProof="0" dirty="0"/>
              <a:t> Lunch – 20/02/2024</a:t>
            </a:r>
          </a:p>
          <a:p>
            <a:pPr algn="ctr"/>
            <a:endParaRPr lang="nl-BE" dirty="0"/>
          </a:p>
          <a:p>
            <a:pPr algn="ctr"/>
            <a:r>
              <a:rPr lang="nl-BE" noProof="0" dirty="0"/>
              <a:t>Je talenten stimuleren en bijdragen aan het België van morgen begint bij Werkenvoor.be</a:t>
            </a:r>
          </a:p>
        </p:txBody>
      </p:sp>
    </p:spTree>
    <p:extLst>
      <p:ext uri="{BB962C8B-B14F-4D97-AF65-F5344CB8AC3E}">
        <p14:creationId xmlns:p14="http://schemas.microsoft.com/office/powerpoint/2010/main" val="2215070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F38F6B0-C23F-4D6E-BE84-F71ADF9C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556" y="762482"/>
            <a:ext cx="10188000" cy="702202"/>
          </a:xfrm>
        </p:spPr>
        <p:txBody>
          <a:bodyPr>
            <a:normAutofit/>
          </a:bodyPr>
          <a:lstStyle/>
          <a:p>
            <a:r>
              <a:rPr lang="nl-BE" dirty="0"/>
              <a:t>Voordelen? 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442C663C-C9B8-4E1C-85B1-6DD368F5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758">
            <a:off x="894052" y="1839505"/>
            <a:ext cx="1949484" cy="134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8DE90738-7D37-48BC-8722-CD0C17D19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38575">
            <a:off x="5045575" y="1854807"/>
            <a:ext cx="1417879" cy="237390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6140199-E216-4CB0-8378-6D3A1D0D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080">
            <a:off x="2914501" y="2483815"/>
            <a:ext cx="1534911" cy="133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241769B2-33FE-493D-A853-EBFEDC1C5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463">
            <a:off x="779185" y="4173366"/>
            <a:ext cx="2220659" cy="134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id="{3884D202-43A9-4B60-9BBB-AACE38112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7897">
            <a:off x="3774119" y="4391939"/>
            <a:ext cx="1984134" cy="131944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9868698-8E6F-4309-9FD6-B4236B6B3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736">
            <a:off x="6193439" y="3979020"/>
            <a:ext cx="2328400" cy="131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46EEAAE-A6B2-44BF-90C9-27871D5E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124">
            <a:off x="8861412" y="3867747"/>
            <a:ext cx="1900064" cy="191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 descr="Résultat de recherche d'images pour &quot;horaire flexible&quot;">
            <a:extLst>
              <a:ext uri="{FF2B5EF4-FFF2-40B4-BE49-F238E27FC236}">
                <a16:creationId xmlns:a16="http://schemas.microsoft.com/office/drawing/2014/main" id="{DD243765-8718-481C-81D8-6B3BD1BD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047">
            <a:off x="6679872" y="1416049"/>
            <a:ext cx="1661086" cy="111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0">
            <a:extLst>
              <a:ext uri="{FF2B5EF4-FFF2-40B4-BE49-F238E27FC236}">
                <a16:creationId xmlns:a16="http://schemas.microsoft.com/office/drawing/2014/main" id="{9A223AAD-B5EC-4BB3-B25A-F79F0E1BC0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21929">
            <a:off x="8730405" y="1541621"/>
            <a:ext cx="2030051" cy="135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1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debout, plafond&#10;&#10;Description générée automatiquement">
            <a:extLst>
              <a:ext uri="{FF2B5EF4-FFF2-40B4-BE49-F238E27FC236}">
                <a16:creationId xmlns:a16="http://schemas.microsoft.com/office/drawing/2014/main" id="{2ED1FF48-FAC8-ADB6-99A2-AC49D8242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" b="151"/>
          <a:stretch/>
        </p:blipFill>
        <p:spPr>
          <a:xfrm>
            <a:off x="3330002" y="2412000"/>
            <a:ext cx="4967996" cy="324000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4C313B0-6E0C-4369-8E69-19B477FB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440000"/>
          </a:xfrm>
        </p:spPr>
        <p:txBody>
          <a:bodyPr anchor="b">
            <a:normAutofit/>
          </a:bodyPr>
          <a:lstStyle/>
          <a:p>
            <a:pPr algn="ctr"/>
            <a:r>
              <a:rPr lang="nl-BE" dirty="0"/>
              <a:t>Welke profielen werven we aan?</a:t>
            </a:r>
          </a:p>
        </p:txBody>
      </p:sp>
    </p:spTree>
    <p:extLst>
      <p:ext uri="{BB962C8B-B14F-4D97-AF65-F5344CB8AC3E}">
        <p14:creationId xmlns:p14="http://schemas.microsoft.com/office/powerpoint/2010/main" val="1559910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35A007A-A0AA-4273-8F49-8EE2335D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>
            <a:normAutofit/>
          </a:bodyPr>
          <a:lstStyle/>
          <a:p>
            <a:r>
              <a:rPr lang="nl-BE" dirty="0"/>
              <a:t>Schrijf je in voor onze wekelijkse nieuwsbrief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E7CC7D8-1BB4-A86A-4093-BDD60158D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363" y="785015"/>
            <a:ext cx="6119812" cy="4910145"/>
          </a:xfrm>
          <a:noFill/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3001BF0-20C5-4A48-BA98-7BBCD3735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615878"/>
            <a:ext cx="3960000" cy="314412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Uiteenlopende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14 dagen om te solliciteren</a:t>
            </a:r>
          </a:p>
        </p:txBody>
      </p:sp>
    </p:spTree>
    <p:extLst>
      <p:ext uri="{BB962C8B-B14F-4D97-AF65-F5344CB8AC3E}">
        <p14:creationId xmlns:p14="http://schemas.microsoft.com/office/powerpoint/2010/main" val="3632975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33F57E79-CA50-47DE-9607-8582403C1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78" y="3020501"/>
            <a:ext cx="1676219" cy="1567843"/>
          </a:xfrm>
          <a:prstGeom prst="rect">
            <a:avLst/>
          </a:prstGeom>
        </p:spPr>
      </p:pic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A3E89-130E-4D56-81F0-6E26A1675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90" y="2044142"/>
            <a:ext cx="2338246" cy="8596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7007D6-B5DD-4A07-86AE-79CE10AE1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02" y="4722837"/>
            <a:ext cx="1905000" cy="9429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0442B7-245A-4C69-9170-42ABB1442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02" y="4439170"/>
            <a:ext cx="1311429" cy="1054286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882205-63EE-47F6-AB22-24982BD4A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05" y="5897814"/>
            <a:ext cx="5431685" cy="896189"/>
          </a:xfrm>
          <a:prstGeom prst="rect">
            <a:avLst/>
          </a:prstGeom>
        </p:spPr>
      </p:pic>
      <p:pic>
        <p:nvPicPr>
          <p:cNvPr id="14" name="Image 1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0EDE29F-4991-45EA-BFD7-5B965DC300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11" y="2667915"/>
            <a:ext cx="2381250" cy="771525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7C6A9BE-29C2-4869-802B-3A471F2A1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314" y="2668714"/>
            <a:ext cx="2133600" cy="21431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0557406-7AB0-49C7-91FA-D1EB2C43E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2" y="5563675"/>
            <a:ext cx="1741030" cy="1230328"/>
          </a:xfrm>
          <a:prstGeom prst="rect">
            <a:avLst/>
          </a:prstGeo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6CE16C-6AEB-493B-B4AF-3ADA05F829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" y="204321"/>
            <a:ext cx="3571875" cy="9525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6166D62-B8CD-4FCA-9E3A-A155D84917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13" y="4616042"/>
            <a:ext cx="1143000" cy="11049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16A4722-3F25-4C48-8ECA-89FE3D81AC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62" y="3413604"/>
            <a:ext cx="1257300" cy="9048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5BC89D-3005-4FE3-9521-C6DD1463AE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785" y="119513"/>
            <a:ext cx="1348263" cy="134826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84D6C94-CD17-4376-88C1-53EEF57846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80" y="1641915"/>
            <a:ext cx="2343609" cy="715163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758C21-F5DC-4ADA-9A64-BFC4C3DE24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365" y="2829524"/>
            <a:ext cx="2000683" cy="1242529"/>
          </a:xfrm>
          <a:prstGeom prst="rect">
            <a:avLst/>
          </a:prstGeom>
        </p:spPr>
      </p:pic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52B2F41-69DB-4112-9B89-C0DEF36558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64" y="186566"/>
            <a:ext cx="2000683" cy="1567843"/>
          </a:xfrm>
          <a:prstGeom prst="rect">
            <a:avLst/>
          </a:prstGeom>
        </p:spPr>
      </p:pic>
      <p:pic>
        <p:nvPicPr>
          <p:cNvPr id="19" name="Image 1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E6F2009-46F9-4C85-A136-3AF386EFDEB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3" y="3322367"/>
            <a:ext cx="1140336" cy="105082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385DD5D-6509-4B2D-8F51-C944177564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237" y="1207873"/>
            <a:ext cx="1423732" cy="188370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C75B322-A0E9-42D5-9DDE-88814ED8C9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96" y="4403497"/>
            <a:ext cx="1441591" cy="1441591"/>
          </a:xfrm>
          <a:prstGeom prst="rect">
            <a:avLst/>
          </a:prstGeom>
        </p:spPr>
      </p:pic>
      <p:pic>
        <p:nvPicPr>
          <p:cNvPr id="33" name="Image 3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1099D76-78DE-4654-958B-8E12CBECA2C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30" y="266325"/>
            <a:ext cx="1127706" cy="108385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EBC16CD-E5EC-419F-99C7-D4CD4DBEA16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2" y="1473974"/>
            <a:ext cx="1333500" cy="1333500"/>
          </a:xfrm>
          <a:prstGeom prst="rect">
            <a:avLst/>
          </a:prstGeom>
        </p:spPr>
      </p:pic>
      <p:pic>
        <p:nvPicPr>
          <p:cNvPr id="37" name="Image 36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BE3184B1-D8B6-4715-A582-0136E8356C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07" y="1138731"/>
            <a:ext cx="2053181" cy="1366299"/>
          </a:xfrm>
          <a:prstGeom prst="rect">
            <a:avLst/>
          </a:prstGeom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2AA8242F-9E63-4832-A51C-445303749448}"/>
              </a:ext>
            </a:extLst>
          </p:cNvPr>
          <p:cNvSpPr/>
          <p:nvPr/>
        </p:nvSpPr>
        <p:spPr>
          <a:xfrm>
            <a:off x="8431823" y="6013376"/>
            <a:ext cx="3640015" cy="780627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7EA61B0-054B-4EED-9280-14EFBC6D397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87" y="5216085"/>
            <a:ext cx="1194062" cy="119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5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171B2-27C4-4DE7-BCFA-E6F103D74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>
            <a:normAutofit/>
          </a:bodyPr>
          <a:lstStyle/>
          <a:p>
            <a:r>
              <a:rPr lang="nl-BE" sz="2700" dirty="0"/>
              <a:t>Laatstejaarsstudent?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9FB0CC-9B95-6F96-F554-B32D5C7E8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00" y="1128600"/>
            <a:ext cx="6120000" cy="4222799"/>
          </a:xfrm>
          <a:prstGeom prst="rect">
            <a:avLst/>
          </a:prstGeom>
          <a:noFill/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7DD9C3-A9FF-4E02-B777-2F3FDEC3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1"/>
            <a:ext cx="3960000" cy="334800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nl-BE" b="1" dirty="0">
                <a:effectLst/>
              </a:rPr>
              <a:t>Je hebt nog geen diploma, maar je staat te popelen om de arbeidswereld te verkennen? </a:t>
            </a:r>
            <a:r>
              <a:rPr lang="nl-BE" dirty="0">
                <a:effectLst/>
              </a:rPr>
              <a:t> </a:t>
            </a:r>
            <a:endParaRPr lang="fr-BE" dirty="0">
              <a:effectLst/>
            </a:endParaRPr>
          </a:p>
          <a:p>
            <a:pPr>
              <a:spcAft>
                <a:spcPts val="800"/>
              </a:spcAft>
            </a:pPr>
            <a:r>
              <a:rPr lang="nl-BE" dirty="0">
                <a:effectLst/>
              </a:rPr>
              <a:t>Geen probleem. Als laatstejaarsstudent kan je al solliciteren voor een hele reeks jobs vóórdat je afstudeert.  </a:t>
            </a:r>
            <a:endParaRPr lang="fr-BE" dirty="0">
              <a:effectLst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60051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33D6B2-E625-4DA3-AF41-1B34C5AC9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4800" b="1" dirty="0"/>
              <a:t>Hoe solliciteren?</a:t>
            </a:r>
          </a:p>
        </p:txBody>
      </p:sp>
    </p:spTree>
    <p:extLst>
      <p:ext uri="{BB962C8B-B14F-4D97-AF65-F5344CB8AC3E}">
        <p14:creationId xmlns:p14="http://schemas.microsoft.com/office/powerpoint/2010/main" val="96984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412AE6B-4A26-9B2A-2F0B-FB5BCECE4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09" y="1284790"/>
            <a:ext cx="9622140" cy="471089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E03B2AB-7361-CCF3-9E00-C69FD671EAF6}"/>
              </a:ext>
            </a:extLst>
          </p:cNvPr>
          <p:cNvSpPr txBox="1"/>
          <p:nvPr/>
        </p:nvSpPr>
        <p:spPr>
          <a:xfrm>
            <a:off x="650112" y="569926"/>
            <a:ext cx="108917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altLang="fr-FR" sz="3200" b="1" dirty="0" err="1"/>
              <a:t>Registreer</a:t>
            </a:r>
            <a:r>
              <a:rPr lang="fr-BE" altLang="fr-FR" sz="3200" b="1" dirty="0"/>
              <a:t> via de </a:t>
            </a:r>
            <a:r>
              <a:rPr lang="fr-BE" altLang="fr-FR" sz="3200" b="1" dirty="0" err="1"/>
              <a:t>knop</a:t>
            </a:r>
            <a:r>
              <a:rPr lang="fr-BE" altLang="fr-FR" sz="3200" b="1" dirty="0"/>
              <a:t> ‘</a:t>
            </a:r>
            <a:r>
              <a:rPr lang="fr-BE" altLang="fr-FR" sz="3200" b="1" dirty="0" err="1"/>
              <a:t>Aanmelden</a:t>
            </a:r>
            <a:r>
              <a:rPr lang="fr-BE" altLang="fr-FR" sz="3200" b="1" dirty="0"/>
              <a:t>’ en </a:t>
            </a:r>
            <a:r>
              <a:rPr lang="fr-BE" altLang="fr-FR" sz="3200" b="1" dirty="0" err="1"/>
              <a:t>vul</a:t>
            </a:r>
            <a:r>
              <a:rPr lang="fr-BE" altLang="fr-FR" sz="3200" b="1" dirty="0"/>
              <a:t> je cv in</a:t>
            </a:r>
          </a:p>
        </p:txBody>
      </p:sp>
    </p:spTree>
    <p:extLst>
      <p:ext uri="{BB962C8B-B14F-4D97-AF65-F5344CB8AC3E}">
        <p14:creationId xmlns:p14="http://schemas.microsoft.com/office/powerpoint/2010/main" val="2772778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3CC59-225B-4F82-8BA4-7D1D8F2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97" y="625473"/>
            <a:ext cx="8999290" cy="751914"/>
          </a:xfrm>
        </p:spPr>
        <p:txBody>
          <a:bodyPr anchor="t">
            <a:noAutofit/>
          </a:bodyPr>
          <a:lstStyle/>
          <a:p>
            <a:r>
              <a:rPr lang="nl-BE" dirty="0"/>
              <a:t>Maak je cv aan en vul deze in</a:t>
            </a:r>
            <a:br>
              <a:rPr lang="nl-BE" dirty="0"/>
            </a:br>
            <a:endParaRPr lang="nl-BE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EB593463-1018-4816-9DDC-9085F1100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6968" y="1152883"/>
            <a:ext cx="6736466" cy="4552234"/>
          </a:xfrm>
        </p:spPr>
      </p:pic>
    </p:spTree>
    <p:extLst>
      <p:ext uri="{BB962C8B-B14F-4D97-AF65-F5344CB8AC3E}">
        <p14:creationId xmlns:p14="http://schemas.microsoft.com/office/powerpoint/2010/main" val="120843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3CC59-225B-4F82-8BA4-7D1D8F2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11" y="1609322"/>
            <a:ext cx="4755280" cy="1440000"/>
          </a:xfrm>
        </p:spPr>
        <p:txBody>
          <a:bodyPr anchor="t">
            <a:normAutofit fontScale="90000"/>
          </a:bodyPr>
          <a:lstStyle/>
          <a:p>
            <a:r>
              <a:rPr lang="nl-BE" dirty="0"/>
              <a:t>Wanneer je in je laatste jaar zit, laad dan je inschrijvingsbewijs op.</a:t>
            </a:r>
            <a:br>
              <a:rPr lang="nl-BE" dirty="0"/>
            </a:br>
            <a:r>
              <a:rPr lang="nl-BE" dirty="0"/>
              <a:t>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DCEC2E6-6B9A-4D77-A137-26D23BCFA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3207" y="682685"/>
            <a:ext cx="5958532" cy="5038725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1960763-7961-BF17-39CA-415906667686}"/>
              </a:ext>
            </a:extLst>
          </p:cNvPr>
          <p:cNvSpPr/>
          <p:nvPr/>
        </p:nvSpPr>
        <p:spPr>
          <a:xfrm>
            <a:off x="5252991" y="1319955"/>
            <a:ext cx="1271999" cy="312957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8B11A5E-6E94-972C-0565-D6D979E29B13}"/>
              </a:ext>
            </a:extLst>
          </p:cNvPr>
          <p:cNvSpPr/>
          <p:nvPr/>
        </p:nvSpPr>
        <p:spPr>
          <a:xfrm>
            <a:off x="7002697" y="1319955"/>
            <a:ext cx="1271999" cy="312957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FFF610F-0266-90DC-2964-8CB2940BD4A8}"/>
              </a:ext>
            </a:extLst>
          </p:cNvPr>
          <p:cNvSpPr/>
          <p:nvPr/>
        </p:nvSpPr>
        <p:spPr>
          <a:xfrm>
            <a:off x="8510207" y="1319955"/>
            <a:ext cx="1271999" cy="312957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F53ACF6-7DD3-45E6-D518-9781A1C91DD2}"/>
              </a:ext>
            </a:extLst>
          </p:cNvPr>
          <p:cNvSpPr/>
          <p:nvPr/>
        </p:nvSpPr>
        <p:spPr>
          <a:xfrm>
            <a:off x="9834346" y="1319955"/>
            <a:ext cx="1080581" cy="312957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61321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3CC59-225B-4F82-8BA4-7D1D8F2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370" y="501268"/>
            <a:ext cx="10483260" cy="720000"/>
          </a:xfrm>
        </p:spPr>
        <p:txBody>
          <a:bodyPr anchor="t">
            <a:noAutofit/>
          </a:bodyPr>
          <a:lstStyle/>
          <a:p>
            <a:r>
              <a:rPr lang="nl-BE" dirty="0"/>
              <a:t>Duid aan dat je onze nieuwsbrief wil ontvangen.</a:t>
            </a:r>
            <a:br>
              <a:rPr lang="nl-BE" dirty="0"/>
            </a:br>
            <a:endParaRPr lang="nl-BE" dirty="0"/>
          </a:p>
        </p:txBody>
      </p:sp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C05D04D2-5E71-4A23-AE33-66500A019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72" y="1221268"/>
            <a:ext cx="6523260" cy="4641018"/>
          </a:xfr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6364A1B-FF54-D8C4-7283-58F1D8F2E475}"/>
              </a:ext>
            </a:extLst>
          </p:cNvPr>
          <p:cNvSpPr/>
          <p:nvPr/>
        </p:nvSpPr>
        <p:spPr>
          <a:xfrm>
            <a:off x="2417682" y="4653022"/>
            <a:ext cx="4781771" cy="1377387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2780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87C3A5-C24D-114D-868B-03120CD4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967696"/>
            <a:ext cx="10188001" cy="3684304"/>
          </a:xfrm>
        </p:spPr>
        <p:txBody>
          <a:bodyPr>
            <a:normAutofit lnSpcReduction="10000"/>
          </a:bodyPr>
          <a:lstStyle/>
          <a:p>
            <a:r>
              <a:rPr lang="nl-BE" dirty="0"/>
              <a:t>Wie of wat is Werkenvoor.be?</a:t>
            </a:r>
          </a:p>
          <a:p>
            <a:r>
              <a:rPr lang="nl-BE" dirty="0"/>
              <a:t>Waarom werken bij de federale overheid en welke jobs zijn er? </a:t>
            </a:r>
          </a:p>
          <a:p>
            <a:r>
              <a:rPr lang="nl-BE" dirty="0"/>
              <a:t>Hoe solliciteren?</a:t>
            </a:r>
          </a:p>
          <a:p>
            <a:r>
              <a:rPr lang="nl-BE" dirty="0"/>
              <a:t>De fasen van de selectieprocedure: welke testen? </a:t>
            </a:r>
          </a:p>
          <a:p>
            <a:r>
              <a:rPr lang="nl-BE" dirty="0"/>
              <a:t>Verschillende mythes</a:t>
            </a:r>
          </a:p>
          <a:p>
            <a:r>
              <a:rPr lang="nl-BE" dirty="0"/>
              <a:t>Gelijke kansen en inclusie </a:t>
            </a:r>
          </a:p>
          <a:p>
            <a:r>
              <a:rPr lang="nl-BE" dirty="0"/>
              <a:t>Vragen? </a:t>
            </a:r>
            <a:endParaRPr lang="en-B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EA8FBF-13FE-0441-91E2-D0A2C6F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472719" cy="1440000"/>
          </a:xfrm>
        </p:spPr>
        <p:txBody>
          <a:bodyPr anchor="t">
            <a:normAutofit/>
          </a:bodyPr>
          <a:lstStyle/>
          <a:p>
            <a:r>
              <a:rPr lang="nl-BE" dirty="0"/>
              <a:t>Wat komt er aan bod in deze sessie?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709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05C7B27-BCDA-8A28-B33A-C703371F3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223" y="1639139"/>
            <a:ext cx="6859592" cy="4012861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C3CC59-225B-4F82-8BA4-7D1D8F2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02" y="555585"/>
            <a:ext cx="10530592" cy="1083554"/>
          </a:xfrm>
        </p:spPr>
        <p:txBody>
          <a:bodyPr anchor="b">
            <a:normAutofit/>
          </a:bodyPr>
          <a:lstStyle/>
          <a:p>
            <a:r>
              <a:rPr lang="nl-BE" sz="3200" dirty="0"/>
              <a:t>Wanneer je cv correct is ingevuld en bewaard, dan ben je klaar om te solliciteren!</a:t>
            </a:r>
          </a:p>
        </p:txBody>
      </p:sp>
    </p:spTree>
    <p:extLst>
      <p:ext uri="{BB962C8B-B14F-4D97-AF65-F5344CB8AC3E}">
        <p14:creationId xmlns:p14="http://schemas.microsoft.com/office/powerpoint/2010/main" val="3453751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A30AD50-55EF-4251-5FE2-42CF87C29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75" y="510251"/>
            <a:ext cx="5065014" cy="5532698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B6C4ADF7-34ED-B7C6-945B-D1387CA235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6" name="Image 15" descr="Une image contenant personne, portable, intérieur, ordinateur&#10;&#10;Description générée automatiquement">
            <a:extLst>
              <a:ext uri="{FF2B5EF4-FFF2-40B4-BE49-F238E27FC236}">
                <a16:creationId xmlns:a16="http://schemas.microsoft.com/office/drawing/2014/main" id="{799AD405-5440-0111-09A5-37B3F4CE5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68" y="510251"/>
            <a:ext cx="3690393" cy="553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8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01494F-56DB-41ED-BC11-FE8967853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440000"/>
          </a:xfrm>
        </p:spPr>
        <p:txBody>
          <a:bodyPr anchor="b">
            <a:normAutofit/>
          </a:bodyPr>
          <a:lstStyle/>
          <a:p>
            <a:r>
              <a:rPr lang="nl-BE" dirty="0"/>
              <a:t>Bijna alle stappen verlopen online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271468-37AE-83E7-5D4A-864FBAF025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"/>
          <a:stretch/>
        </p:blipFill>
        <p:spPr bwMode="auto">
          <a:xfrm>
            <a:off x="720000" y="2412000"/>
            <a:ext cx="4968000" cy="3240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17C9092-CE5E-4664-AE15-CB920120D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0000" y="2412000"/>
            <a:ext cx="4968000" cy="3240000"/>
          </a:xfrm>
        </p:spPr>
        <p:txBody>
          <a:bodyPr>
            <a:normAutofit/>
          </a:bodyPr>
          <a:lstStyle/>
          <a:p>
            <a:r>
              <a:rPr lang="nl-BE" sz="2000" dirty="0"/>
              <a:t>Solliciteren</a:t>
            </a:r>
          </a:p>
          <a:p>
            <a:r>
              <a:rPr lang="nl-BE" sz="2000" dirty="0"/>
              <a:t>Een datum voor een testsessie kiezen</a:t>
            </a:r>
          </a:p>
          <a:p>
            <a:r>
              <a:rPr lang="nl-BE" sz="2000" dirty="0"/>
              <a:t>Resultaten ontvangen</a:t>
            </a:r>
          </a:p>
          <a:p>
            <a:r>
              <a:rPr lang="nl-BE" sz="2000" dirty="0"/>
              <a:t>Feedback krijgen</a:t>
            </a:r>
          </a:p>
          <a:p>
            <a:pPr marL="0" indent="0">
              <a:buNone/>
            </a:pPr>
            <a:r>
              <a:rPr lang="nl-BE" sz="2000" dirty="0"/>
              <a:t>Je moet je enkel naar Brussel verplaatsen om testen af te leggen. </a:t>
            </a:r>
          </a:p>
          <a:p>
            <a:pPr marL="0" indent="0">
              <a:buNone/>
            </a:pPr>
            <a:r>
              <a:rPr lang="nl-BE" sz="2000" dirty="0"/>
              <a:t>Sommige interviews gaan online door. Wanneer dit zo is dan staat dit steeds vermeld in de functiebeschrijving. </a:t>
            </a:r>
          </a:p>
        </p:txBody>
      </p:sp>
    </p:spTree>
    <p:extLst>
      <p:ext uri="{BB962C8B-B14F-4D97-AF65-F5344CB8AC3E}">
        <p14:creationId xmlns:p14="http://schemas.microsoft.com/office/powerpoint/2010/main" val="390341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A85D55F-F9E4-4EAB-84A6-A2A850AD8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27521"/>
            <a:ext cx="6132213" cy="3703899"/>
          </a:xfrm>
        </p:spPr>
        <p:txBody>
          <a:bodyPr>
            <a:normAutofit/>
          </a:bodyPr>
          <a:lstStyle/>
          <a:p>
            <a:r>
              <a:rPr lang="nl-BE" sz="2400"/>
              <a:t>je </a:t>
            </a:r>
            <a:r>
              <a:rPr lang="nl-BE" sz="2400" b="1"/>
              <a:t>binnen de termijn </a:t>
            </a:r>
            <a:r>
              <a:rPr lang="nl-BE" sz="2400"/>
              <a:t>hebt gesolliciteerd</a:t>
            </a:r>
          </a:p>
          <a:p>
            <a:r>
              <a:rPr lang="nl-BE" sz="2400"/>
              <a:t>je profiel voldoet aan de </a:t>
            </a:r>
            <a:r>
              <a:rPr lang="nl-BE" sz="2400" b="1"/>
              <a:t>deelnemingsvoorwaarden</a:t>
            </a:r>
          </a:p>
          <a:p>
            <a:r>
              <a:rPr lang="nl-BE" sz="2400"/>
              <a:t>je je </a:t>
            </a:r>
            <a:r>
              <a:rPr lang="nl-BE" sz="2400" b="1"/>
              <a:t>diploma</a:t>
            </a:r>
            <a:r>
              <a:rPr lang="nl-BE" sz="2400"/>
              <a:t> (of </a:t>
            </a:r>
            <a:r>
              <a:rPr lang="nl-BE" sz="2400" b="1"/>
              <a:t>inschrijvingsbewijs</a:t>
            </a:r>
            <a:r>
              <a:rPr lang="nl-BE" sz="2400"/>
              <a:t>) hebt opgeladen in je dossier</a:t>
            </a:r>
          </a:p>
          <a:p>
            <a:r>
              <a:rPr lang="nl-BE" sz="2400"/>
              <a:t>je, indien </a:t>
            </a:r>
            <a:r>
              <a:rPr lang="nl-BE" sz="2400" b="1"/>
              <a:t>ervaring</a:t>
            </a:r>
            <a:r>
              <a:rPr lang="nl-BE" sz="2400"/>
              <a:t> vereist is, deze ook in je dossier hebt aangevuld. </a:t>
            </a:r>
          </a:p>
          <a:p>
            <a:endParaRPr lang="nl-BE" sz="2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49D0BB-F59A-4045-B41B-3BCF8A6F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5787"/>
            <a:ext cx="10188000" cy="611089"/>
          </a:xfrm>
        </p:spPr>
        <p:txBody>
          <a:bodyPr anchor="t">
            <a:normAutofit/>
          </a:bodyPr>
          <a:lstStyle/>
          <a:p>
            <a:r>
              <a:rPr lang="nl-BE" sz="3200"/>
              <a:t>Je sollicitatie voor een functie is geldig wanneer:</a:t>
            </a:r>
            <a:endParaRPr lang="nl-BE" sz="3200" dirty="0"/>
          </a:p>
        </p:txBody>
      </p:sp>
      <p:pic>
        <p:nvPicPr>
          <p:cNvPr id="4" name="Image 3" descr="Une image contenant personne, assis, portable, fauteuil&#10;&#10;Description générée automatiquement">
            <a:extLst>
              <a:ext uri="{FF2B5EF4-FFF2-40B4-BE49-F238E27FC236}">
                <a16:creationId xmlns:a16="http://schemas.microsoft.com/office/drawing/2014/main" id="{2D5D4387-9446-0EA3-4F12-8394F0643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24" y="1471430"/>
            <a:ext cx="2810720" cy="42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33D6B2-E625-4DA3-AF41-1B34C5AC9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4800" b="1" dirty="0"/>
              <a:t>Testen – de fasen van het selectieproces</a:t>
            </a:r>
          </a:p>
        </p:txBody>
      </p:sp>
    </p:spTree>
    <p:extLst>
      <p:ext uri="{BB962C8B-B14F-4D97-AF65-F5344CB8AC3E}">
        <p14:creationId xmlns:p14="http://schemas.microsoft.com/office/powerpoint/2010/main" val="2418307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CEA69E-98C1-4AE1-945A-C10730DE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4" y="821801"/>
            <a:ext cx="10188000" cy="1060405"/>
          </a:xfrm>
        </p:spPr>
        <p:txBody>
          <a:bodyPr>
            <a:normAutofit/>
          </a:bodyPr>
          <a:lstStyle/>
          <a:p>
            <a:r>
              <a:rPr lang="nl-BE" sz="3200" dirty="0"/>
              <a:t>Tijdens de selectieprocedure word je verzocht één of meer testen af te leggen</a:t>
            </a:r>
          </a:p>
        </p:txBody>
      </p:sp>
      <p:pic>
        <p:nvPicPr>
          <p:cNvPr id="7" name="Image 3" descr="Une image contenant intérieur, plancher, mur, pièce&#10;&#10;Description générée automatiquement">
            <a:extLst>
              <a:ext uri="{FF2B5EF4-FFF2-40B4-BE49-F238E27FC236}">
                <a16:creationId xmlns:a16="http://schemas.microsoft.com/office/drawing/2014/main" id="{CEB9E2A0-B80B-49BA-9A58-4DA59E0B19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11" y="2411413"/>
            <a:ext cx="4320116" cy="3240087"/>
          </a:xfrm>
          <a:prstGeom prst="rect">
            <a:avLst/>
          </a:prstGeom>
        </p:spPr>
      </p:pic>
      <p:pic>
        <p:nvPicPr>
          <p:cNvPr id="6" name="Espace réservé du contenu 5" descr="Une image contenant personne, intérieur, fenêtre, restaurant&#10;&#10;Description générée automatiquement">
            <a:extLst>
              <a:ext uri="{FF2B5EF4-FFF2-40B4-BE49-F238E27FC236}">
                <a16:creationId xmlns:a16="http://schemas.microsoft.com/office/drawing/2014/main" id="{77E463E1-B030-1284-664B-B2F339971E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04" y="2411413"/>
            <a:ext cx="4860130" cy="3240087"/>
          </a:xfrm>
        </p:spPr>
      </p:pic>
    </p:spTree>
    <p:extLst>
      <p:ext uri="{BB962C8B-B14F-4D97-AF65-F5344CB8AC3E}">
        <p14:creationId xmlns:p14="http://schemas.microsoft.com/office/powerpoint/2010/main" val="1575052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3CC59-225B-4F82-8BA4-7D1D8F2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557" y="455403"/>
            <a:ext cx="10098885" cy="659316"/>
          </a:xfrm>
        </p:spPr>
        <p:txBody>
          <a:bodyPr anchor="t">
            <a:normAutofit/>
          </a:bodyPr>
          <a:lstStyle/>
          <a:p>
            <a:r>
              <a:rPr lang="nl-BE" dirty="0"/>
              <a:t>Ontdek voor elke vacature de procedure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7F9206-D480-C346-7B3C-04FA64B7C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693" y="1072433"/>
            <a:ext cx="5184978" cy="471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4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43EB998-9E0A-48A0-85EF-47293EAF2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39" y="389872"/>
            <a:ext cx="11149521" cy="1120374"/>
          </a:xfrm>
        </p:spPr>
        <p:txBody>
          <a:bodyPr anchor="b">
            <a:normAutofit/>
          </a:bodyPr>
          <a:lstStyle/>
          <a:p>
            <a:r>
              <a:rPr lang="nl-BE" sz="3200" dirty="0"/>
              <a:t>Maak jezelf vertrouwd met de testomgeving door de oefenmodule te ontdekken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DB3ABB-4D77-5C13-B3B3-0CC11CC69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3" y="1597306"/>
            <a:ext cx="6692905" cy="31472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30092F-E806-908D-2245-513170580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315" y="3020992"/>
            <a:ext cx="7184063" cy="28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1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55B96B-7811-4557-B73F-318C824FD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B393B30-2946-47C3-9B69-4004BCA1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0AD1EF-7D61-430D-BCD6-E64DF27BC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122"/>
          <a:stretch/>
        </p:blipFill>
        <p:spPr>
          <a:xfrm>
            <a:off x="587324" y="720000"/>
            <a:ext cx="10701162" cy="52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D077749-CF32-4FA7-A056-CF158E12F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83443"/>
            <a:ext cx="10188000" cy="3568557"/>
          </a:xfrm>
        </p:spPr>
        <p:txBody>
          <a:bodyPr>
            <a:normAutofit fontScale="92500" lnSpcReduction="20000"/>
          </a:bodyPr>
          <a:lstStyle/>
          <a:p>
            <a:r>
              <a:rPr lang="nl-BE" b="1" dirty="0"/>
              <a:t>Stap 1</a:t>
            </a:r>
            <a:r>
              <a:rPr lang="nl-BE" dirty="0"/>
              <a:t>: Screening van diploma en/of benoemingsbesluit</a:t>
            </a:r>
          </a:p>
          <a:p>
            <a:r>
              <a:rPr lang="nl-BE" b="1" dirty="0"/>
              <a:t>Stap 2</a:t>
            </a:r>
            <a:r>
              <a:rPr lang="nl-BE" dirty="0"/>
              <a:t>: Screening van vereiste ervaring (enkel indien ervaring vereist is)</a:t>
            </a:r>
          </a:p>
          <a:p>
            <a:r>
              <a:rPr lang="nl-BE" b="1" dirty="0"/>
              <a:t>Stap 3</a:t>
            </a:r>
            <a:r>
              <a:rPr lang="nl-BE" dirty="0"/>
              <a:t>: Specifieke screening</a:t>
            </a:r>
          </a:p>
          <a:p>
            <a:pPr lvl="1"/>
            <a:r>
              <a:rPr lang="nl-BE" dirty="0"/>
              <a:t>Soms wordt als eerste specifieke screening een geïnformatiseerde proef georganiseerd. </a:t>
            </a:r>
          </a:p>
          <a:p>
            <a:pPr lvl="1"/>
            <a:r>
              <a:rPr lang="nl-BE" dirty="0"/>
              <a:t>De specifieke screening bevat steeds een interview (online of ter plaatse). </a:t>
            </a:r>
          </a:p>
          <a:p>
            <a:pPr marL="457200" lvl="1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 Resultaten </a:t>
            </a:r>
            <a:r>
              <a:rPr lang="nl-BE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2F0413F-46FF-4130-87AE-5D88BB83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877306"/>
          </a:xfrm>
        </p:spPr>
        <p:txBody>
          <a:bodyPr>
            <a:normAutofit/>
          </a:bodyPr>
          <a:lstStyle/>
          <a:p>
            <a:r>
              <a:rPr lang="nl-BE" sz="3200" dirty="0"/>
              <a:t>De stappen van de selectie</a:t>
            </a:r>
          </a:p>
        </p:txBody>
      </p:sp>
    </p:spTree>
    <p:extLst>
      <p:ext uri="{BB962C8B-B14F-4D97-AF65-F5344CB8AC3E}">
        <p14:creationId xmlns:p14="http://schemas.microsoft.com/office/powerpoint/2010/main" val="116963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33D6B2-E625-4DA3-AF41-1B34C5AC9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4800" b="1" dirty="0"/>
              <a:t>Wie of wat is Werkenvoor.be?</a:t>
            </a:r>
          </a:p>
        </p:txBody>
      </p:sp>
    </p:spTree>
    <p:extLst>
      <p:ext uri="{BB962C8B-B14F-4D97-AF65-F5344CB8AC3E}">
        <p14:creationId xmlns:p14="http://schemas.microsoft.com/office/powerpoint/2010/main" val="3859414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236BF36-9992-4497-94F7-890DB8A5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903910"/>
          </a:xfrm>
        </p:spPr>
        <p:txBody>
          <a:bodyPr>
            <a:normAutofit fontScale="90000"/>
          </a:bodyPr>
          <a:lstStyle/>
          <a:p>
            <a:br>
              <a:rPr lang="nl-BE" sz="3200" dirty="0"/>
            </a:br>
            <a:r>
              <a:rPr lang="nl-BE" sz="3200" dirty="0"/>
              <a:t>Stap 1: </a:t>
            </a:r>
            <a:r>
              <a:rPr lang="fr-BE" sz="3200" dirty="0" err="1"/>
              <a:t>Deelnemingsvoorwaarden</a:t>
            </a:r>
            <a:br>
              <a:rPr lang="fr-BE" sz="1400" b="1" i="0" dirty="0">
                <a:solidFill>
                  <a:srgbClr val="09181B"/>
                </a:solidFill>
                <a:effectLst/>
                <a:latin typeface="Hagrid Text"/>
              </a:rPr>
            </a:br>
            <a:endParaRPr lang="nl-BE" sz="32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875A0F-0FD9-4E35-9489-5EE72A222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nl-BE" dirty="0"/>
              <a:t>Diploma </a:t>
            </a:r>
          </a:p>
          <a:p>
            <a:pPr algn="ctr"/>
            <a:r>
              <a:rPr lang="nl-BE" dirty="0"/>
              <a:t>Inschrijvingsattest laatstejaarsstudent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6DFC27B-8CC1-42A6-B292-61E3ECD8B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nl-BE" dirty="0"/>
              <a:t>Ervaring</a:t>
            </a:r>
          </a:p>
        </p:txBody>
      </p:sp>
      <p:pic>
        <p:nvPicPr>
          <p:cNvPr id="8" name="Espace réservé du contenu 7" descr="Toque d'étudiant avec un remplissage uni">
            <a:extLst>
              <a:ext uri="{FF2B5EF4-FFF2-40B4-BE49-F238E27FC236}">
                <a16:creationId xmlns:a16="http://schemas.microsoft.com/office/drawing/2014/main" id="{7FF7E430-FEC6-4D88-BE14-B883365B58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810" y="2756117"/>
            <a:ext cx="2477973" cy="2477973"/>
          </a:xfrm>
        </p:spPr>
      </p:pic>
      <p:pic>
        <p:nvPicPr>
          <p:cNvPr id="9" name="Espace réservé du contenu 11" descr="Liste avec un remplissage uni">
            <a:extLst>
              <a:ext uri="{FF2B5EF4-FFF2-40B4-BE49-F238E27FC236}">
                <a16:creationId xmlns:a16="http://schemas.microsoft.com/office/drawing/2014/main" id="{D8415A45-DC23-4650-A9C2-44A72923BC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7525" y="2954780"/>
            <a:ext cx="2080645" cy="2080645"/>
          </a:xfrm>
        </p:spPr>
      </p:pic>
    </p:spTree>
    <p:extLst>
      <p:ext uri="{BB962C8B-B14F-4D97-AF65-F5344CB8AC3E}">
        <p14:creationId xmlns:p14="http://schemas.microsoft.com/office/powerpoint/2010/main" val="2249321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7F8C8F-E817-4EA8-92F8-7FA27A31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BE" sz="3200" dirty="0"/>
              <a:t>Stap 2: Specifieke screening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CF5452-B9FF-4A26-99FB-A7919D7A0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l-BE" dirty="0"/>
              <a:t>PC test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301AC9-7913-4B98-AA54-E6EEE0294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nl-BE" dirty="0"/>
              <a:t>Interview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88DE10-5208-4ADA-90FA-39B73C25CAB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Espace réservé du contenu 7" descr="Ordinateur avec un remplissage uni">
            <a:extLst>
              <a:ext uri="{FF2B5EF4-FFF2-40B4-BE49-F238E27FC236}">
                <a16:creationId xmlns:a16="http://schemas.microsoft.com/office/drawing/2014/main" id="{4656F88C-035B-4D1F-9FEB-9EB3DD7BE4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7541" y="2771774"/>
            <a:ext cx="2456204" cy="2456204"/>
          </a:xfr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0759C648-0479-4275-9476-DD29EC56E063}"/>
              </a:ext>
            </a:extLst>
          </p:cNvPr>
          <p:cNvGrpSpPr/>
          <p:nvPr/>
        </p:nvGrpSpPr>
        <p:grpSpPr>
          <a:xfrm>
            <a:off x="5940000" y="2519998"/>
            <a:ext cx="2483643" cy="1620043"/>
            <a:chOff x="0" y="0"/>
            <a:chExt cx="2483643" cy="1620043"/>
          </a:xfrm>
        </p:grpSpPr>
        <p:sp>
          <p:nvSpPr>
            <p:cNvPr id="21" name="Rechthoek: met één afgeronde hoek 20">
              <a:extLst>
                <a:ext uri="{FF2B5EF4-FFF2-40B4-BE49-F238E27FC236}">
                  <a16:creationId xmlns:a16="http://schemas.microsoft.com/office/drawing/2014/main" id="{D146206B-179B-48BE-BCF7-64D7C2BDAA92}"/>
                </a:ext>
              </a:extLst>
            </p:cNvPr>
            <p:cNvSpPr/>
            <p:nvPr/>
          </p:nvSpPr>
          <p:spPr>
            <a:xfrm rot="16200000">
              <a:off x="431800" y="-431800"/>
              <a:ext cx="1620043" cy="2483643"/>
            </a:xfrm>
            <a:prstGeom prst="round1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hthoek: met één afgeronde hoek 4">
              <a:extLst>
                <a:ext uri="{FF2B5EF4-FFF2-40B4-BE49-F238E27FC236}">
                  <a16:creationId xmlns:a16="http://schemas.microsoft.com/office/drawing/2014/main" id="{6D732E2B-BD31-4C89-9687-8EFEBB4B32EF}"/>
                </a:ext>
              </a:extLst>
            </p:cNvPr>
            <p:cNvSpPr txBox="1"/>
            <p:nvPr/>
          </p:nvSpPr>
          <p:spPr>
            <a:xfrm rot="21600000">
              <a:off x="0" y="0"/>
              <a:ext cx="2483643" cy="1215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300" kern="1200" dirty="0" err="1"/>
                <a:t>Situatie</a:t>
              </a:r>
              <a:endParaRPr lang="nl-BE" sz="2300" kern="1200" dirty="0"/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D150B1C6-6436-4DE0-B1EA-FD9332F117C2}"/>
              </a:ext>
            </a:extLst>
          </p:cNvPr>
          <p:cNvGrpSpPr/>
          <p:nvPr/>
        </p:nvGrpSpPr>
        <p:grpSpPr>
          <a:xfrm>
            <a:off x="8423643" y="2519998"/>
            <a:ext cx="2483643" cy="1620043"/>
            <a:chOff x="2483643" y="0"/>
            <a:chExt cx="2483643" cy="1620043"/>
          </a:xfrm>
        </p:grpSpPr>
        <p:sp>
          <p:nvSpPr>
            <p:cNvPr id="19" name="Rechthoek: met één afgeronde hoek 18">
              <a:extLst>
                <a:ext uri="{FF2B5EF4-FFF2-40B4-BE49-F238E27FC236}">
                  <a16:creationId xmlns:a16="http://schemas.microsoft.com/office/drawing/2014/main" id="{927FB9D5-3FFA-44A6-9BAC-4BB5C3F518ED}"/>
                </a:ext>
              </a:extLst>
            </p:cNvPr>
            <p:cNvSpPr/>
            <p:nvPr/>
          </p:nvSpPr>
          <p:spPr>
            <a:xfrm>
              <a:off x="2483643" y="0"/>
              <a:ext cx="2483643" cy="1620043"/>
            </a:xfrm>
            <a:prstGeom prst="round1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-11988"/>
                <a:satOff val="5240"/>
                <a:lumOff val="4720"/>
                <a:alphaOff val="0"/>
              </a:schemeClr>
            </a:fillRef>
            <a:effectRef idx="0">
              <a:schemeClr val="accent5">
                <a:shade val="80000"/>
                <a:hueOff val="-11988"/>
                <a:satOff val="5240"/>
                <a:lumOff val="47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hoek: met één afgeronde hoek 6">
              <a:extLst>
                <a:ext uri="{FF2B5EF4-FFF2-40B4-BE49-F238E27FC236}">
                  <a16:creationId xmlns:a16="http://schemas.microsoft.com/office/drawing/2014/main" id="{8CBD1CF5-5279-4896-BB39-D0CB9C2EFFC9}"/>
                </a:ext>
              </a:extLst>
            </p:cNvPr>
            <p:cNvSpPr txBox="1"/>
            <p:nvPr/>
          </p:nvSpPr>
          <p:spPr>
            <a:xfrm>
              <a:off x="2483643" y="0"/>
              <a:ext cx="2483643" cy="1215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300" kern="1200" dirty="0" err="1"/>
                <a:t>Taak</a:t>
              </a:r>
              <a:endParaRPr lang="nl-BE" sz="2300" kern="1200" dirty="0"/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E8A16C45-5D16-4418-8271-BD896A39CCE2}"/>
              </a:ext>
            </a:extLst>
          </p:cNvPr>
          <p:cNvGrpSpPr/>
          <p:nvPr/>
        </p:nvGrpSpPr>
        <p:grpSpPr>
          <a:xfrm>
            <a:off x="5940000" y="4140041"/>
            <a:ext cx="2483643" cy="1620043"/>
            <a:chOff x="0" y="1620043"/>
            <a:chExt cx="2483643" cy="1620043"/>
          </a:xfrm>
        </p:grpSpPr>
        <p:sp>
          <p:nvSpPr>
            <p:cNvPr id="17" name="Rechthoek: met één afgeronde hoek 16">
              <a:extLst>
                <a:ext uri="{FF2B5EF4-FFF2-40B4-BE49-F238E27FC236}">
                  <a16:creationId xmlns:a16="http://schemas.microsoft.com/office/drawing/2014/main" id="{0AC194C3-300F-4573-97E4-9362BF2887BC}"/>
                </a:ext>
              </a:extLst>
            </p:cNvPr>
            <p:cNvSpPr/>
            <p:nvPr/>
          </p:nvSpPr>
          <p:spPr>
            <a:xfrm rot="10800000">
              <a:off x="0" y="1620043"/>
              <a:ext cx="2483643" cy="1620043"/>
            </a:xfrm>
            <a:prstGeom prst="round1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-23976"/>
                <a:satOff val="10479"/>
                <a:lumOff val="9439"/>
                <a:alphaOff val="0"/>
              </a:schemeClr>
            </a:fillRef>
            <a:effectRef idx="0">
              <a:schemeClr val="accent5">
                <a:shade val="80000"/>
                <a:hueOff val="-23976"/>
                <a:satOff val="10479"/>
                <a:lumOff val="94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hthoek: met één afgeronde hoek 8">
              <a:extLst>
                <a:ext uri="{FF2B5EF4-FFF2-40B4-BE49-F238E27FC236}">
                  <a16:creationId xmlns:a16="http://schemas.microsoft.com/office/drawing/2014/main" id="{A48F0997-6FA8-4998-9968-906F868E7B23}"/>
                </a:ext>
              </a:extLst>
            </p:cNvPr>
            <p:cNvSpPr txBox="1"/>
            <p:nvPr/>
          </p:nvSpPr>
          <p:spPr>
            <a:xfrm rot="21600000">
              <a:off x="0" y="2025054"/>
              <a:ext cx="2483643" cy="1215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300" kern="1200" dirty="0" err="1"/>
                <a:t>Actie</a:t>
              </a:r>
              <a:endParaRPr lang="nl-BE" sz="2300" kern="1200" dirty="0"/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A01E765-52B8-4B07-916D-27A1CA370F3A}"/>
              </a:ext>
            </a:extLst>
          </p:cNvPr>
          <p:cNvGrpSpPr/>
          <p:nvPr/>
        </p:nvGrpSpPr>
        <p:grpSpPr>
          <a:xfrm>
            <a:off x="8423644" y="4140041"/>
            <a:ext cx="2483643" cy="1620043"/>
            <a:chOff x="2483644" y="1620043"/>
            <a:chExt cx="2483643" cy="1620043"/>
          </a:xfrm>
        </p:grpSpPr>
        <p:sp>
          <p:nvSpPr>
            <p:cNvPr id="15" name="Rechthoek: met één afgeronde hoek 14">
              <a:extLst>
                <a:ext uri="{FF2B5EF4-FFF2-40B4-BE49-F238E27FC236}">
                  <a16:creationId xmlns:a16="http://schemas.microsoft.com/office/drawing/2014/main" id="{F8985C58-0289-4934-ACD0-2894F060223F}"/>
                </a:ext>
              </a:extLst>
            </p:cNvPr>
            <p:cNvSpPr/>
            <p:nvPr/>
          </p:nvSpPr>
          <p:spPr>
            <a:xfrm rot="5400000">
              <a:off x="2915444" y="1188243"/>
              <a:ext cx="1620043" cy="2483643"/>
            </a:xfrm>
            <a:prstGeom prst="round1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-35964"/>
                <a:satOff val="15719"/>
                <a:lumOff val="14159"/>
                <a:alphaOff val="0"/>
              </a:schemeClr>
            </a:fillRef>
            <a:effectRef idx="0">
              <a:schemeClr val="accent5">
                <a:shade val="80000"/>
                <a:hueOff val="-35964"/>
                <a:satOff val="15719"/>
                <a:lumOff val="141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hthoek: met één afgeronde hoek 10">
              <a:extLst>
                <a:ext uri="{FF2B5EF4-FFF2-40B4-BE49-F238E27FC236}">
                  <a16:creationId xmlns:a16="http://schemas.microsoft.com/office/drawing/2014/main" id="{9B34992F-5D1B-42BC-99BC-E2A6B63D931C}"/>
                </a:ext>
              </a:extLst>
            </p:cNvPr>
            <p:cNvSpPr txBox="1"/>
            <p:nvPr/>
          </p:nvSpPr>
          <p:spPr>
            <a:xfrm>
              <a:off x="2483644" y="2025053"/>
              <a:ext cx="2483643" cy="1215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300" kern="1200" dirty="0" err="1"/>
                <a:t>Resultaat</a:t>
              </a:r>
              <a:endParaRPr lang="nl-BE" sz="2300" kern="1200" dirty="0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BAA93C1-25D6-47A1-BE33-049CD61A3CA7}"/>
              </a:ext>
            </a:extLst>
          </p:cNvPr>
          <p:cNvGrpSpPr/>
          <p:nvPr/>
        </p:nvGrpSpPr>
        <p:grpSpPr>
          <a:xfrm>
            <a:off x="7458055" y="3625560"/>
            <a:ext cx="1931177" cy="1028962"/>
            <a:chOff x="1518055" y="1105562"/>
            <a:chExt cx="1931177" cy="1028962"/>
          </a:xfrm>
        </p:grpSpPr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72159702-DB71-4707-9CB3-3E7A458FCF91}"/>
                </a:ext>
              </a:extLst>
            </p:cNvPr>
            <p:cNvSpPr/>
            <p:nvPr/>
          </p:nvSpPr>
          <p:spPr>
            <a:xfrm>
              <a:off x="1518055" y="1105562"/>
              <a:ext cx="1931177" cy="102896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hthoek: afgeronde hoeken 12">
              <a:extLst>
                <a:ext uri="{FF2B5EF4-FFF2-40B4-BE49-F238E27FC236}">
                  <a16:creationId xmlns:a16="http://schemas.microsoft.com/office/drawing/2014/main" id="{FADC4AB0-C3A9-4F65-B903-72422E43F0A9}"/>
                </a:ext>
              </a:extLst>
            </p:cNvPr>
            <p:cNvSpPr txBox="1"/>
            <p:nvPr/>
          </p:nvSpPr>
          <p:spPr>
            <a:xfrm>
              <a:off x="1568285" y="1155792"/>
              <a:ext cx="1830717" cy="928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30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3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Interview</a:t>
              </a:r>
              <a:endParaRPr lang="nl-BE" sz="2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09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" descr="Une image contenant extérieur, eau, surf, homme&#10;&#10;Description générée automatiquement">
            <a:extLst>
              <a:ext uri="{FF2B5EF4-FFF2-40B4-BE49-F238E27FC236}">
                <a16:creationId xmlns:a16="http://schemas.microsoft.com/office/drawing/2014/main" id="{34CAAFCD-8F45-4D28-9008-61CF1DAB8E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/>
          <a:stretch/>
        </p:blipFill>
        <p:spPr>
          <a:xfrm>
            <a:off x="5256000" y="720000"/>
            <a:ext cx="5760000" cy="504000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98D535B8-E888-41A8-8F16-DB9815BE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>
            <a:normAutofit/>
          </a:bodyPr>
          <a:lstStyle/>
          <a:p>
            <a:r>
              <a:rPr lang="nl-BE" dirty="0"/>
              <a:t>Na afloop van de testen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14B126F-3E70-4DF5-94F6-E79DAD946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0"/>
            <a:ext cx="3960000" cy="3348000"/>
          </a:xfrm>
        </p:spPr>
        <p:txBody>
          <a:bodyPr>
            <a:normAutofit/>
          </a:bodyPr>
          <a:lstStyle/>
          <a:p>
            <a:r>
              <a:rPr lang="nl-BE" sz="2200" b="1" dirty="0"/>
              <a:t>Resultaten</a:t>
            </a:r>
            <a:r>
              <a:rPr lang="nl-BE" sz="2200" dirty="0"/>
              <a:t> beschikbaar in je online dossier. </a:t>
            </a:r>
          </a:p>
          <a:p>
            <a:endParaRPr lang="nl-BE" sz="2200" dirty="0"/>
          </a:p>
          <a:p>
            <a:r>
              <a:rPr lang="nl-BE" sz="2200" dirty="0"/>
              <a:t>Na het ontvangen van je resultaat van dit gedeelte kan je binnen twee maanden schriftelijk </a:t>
            </a:r>
            <a:r>
              <a:rPr lang="nl-BE" sz="2200" b="1" dirty="0"/>
              <a:t>feedback vragen</a:t>
            </a:r>
            <a:r>
              <a:rPr lang="nl-BE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14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A0779346-3671-471E-A669-E667754D4E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12355" b="-2"/>
          <a:stretch/>
        </p:blipFill>
        <p:spPr>
          <a:xfrm>
            <a:off x="5256000" y="720000"/>
            <a:ext cx="5760000" cy="5040001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0A9653-F392-4991-8F94-B6C74CA9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>
            <a:normAutofit/>
          </a:bodyPr>
          <a:lstStyle/>
          <a:p>
            <a:r>
              <a:rPr lang="nl-BE" dirty="0"/>
              <a:t>Einde van de procedure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D0A0EC-E376-4CB2-B4E4-AB637FB1A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0"/>
            <a:ext cx="3960000" cy="3348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Laureatenlijst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Jobaanbieding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Indiensttreding</a:t>
            </a:r>
          </a:p>
        </p:txBody>
      </p:sp>
    </p:spTree>
    <p:extLst>
      <p:ext uri="{BB962C8B-B14F-4D97-AF65-F5344CB8AC3E}">
        <p14:creationId xmlns:p14="http://schemas.microsoft.com/office/powerpoint/2010/main" val="152716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26499-AE56-44FF-8B06-F9F92CBD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>
            <a:normAutofit/>
          </a:bodyPr>
          <a:lstStyle/>
          <a:p>
            <a:r>
              <a:rPr lang="nl-BE" dirty="0"/>
              <a:t>Nieuw!</a:t>
            </a:r>
          </a:p>
        </p:txBody>
      </p:sp>
      <p:pic>
        <p:nvPicPr>
          <p:cNvPr id="5" name="Image 7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F5737DCD-0CBC-4C7C-9E28-7F9598EA2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16863" b="-2"/>
          <a:stretch/>
        </p:blipFill>
        <p:spPr>
          <a:xfrm>
            <a:off x="4932000" y="720000"/>
            <a:ext cx="6120000" cy="5040000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918707-C614-D410-6292-049A10C42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0"/>
            <a:ext cx="3960000" cy="3348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Algemene</a:t>
            </a:r>
            <a:r>
              <a:rPr lang="en-US"/>
              <a:t> reserves </a:t>
            </a:r>
            <a:r>
              <a:rPr lang="en-US" b="1"/>
              <a:t>per </a:t>
            </a:r>
            <a:r>
              <a:rPr lang="en-US" b="1" err="1"/>
              <a:t>opleidingsniveau</a:t>
            </a:r>
            <a:endParaRPr lang="en-US"/>
          </a:p>
          <a:p>
            <a:r>
              <a:rPr lang="en-US"/>
              <a:t>        &gt; </a:t>
            </a:r>
            <a:r>
              <a:rPr lang="en-US" err="1"/>
              <a:t>Niveau</a:t>
            </a:r>
            <a:r>
              <a:rPr lang="en-US"/>
              <a:t> A = Master</a:t>
            </a:r>
          </a:p>
          <a:p>
            <a:r>
              <a:rPr lang="en-US"/>
              <a:t>        &gt; </a:t>
            </a:r>
            <a:r>
              <a:rPr lang="en-US" err="1"/>
              <a:t>Niveau</a:t>
            </a:r>
            <a:r>
              <a:rPr lang="en-US"/>
              <a:t> B = Bachelor</a:t>
            </a:r>
          </a:p>
          <a:p>
            <a:r>
              <a:rPr lang="en-US"/>
              <a:t>        &gt; </a:t>
            </a:r>
            <a:r>
              <a:rPr lang="en-US" err="1"/>
              <a:t>Niveau</a:t>
            </a:r>
            <a:r>
              <a:rPr lang="en-US"/>
              <a:t> C = </a:t>
            </a:r>
            <a:r>
              <a:rPr lang="en-US" err="1"/>
              <a:t>Hoger</a:t>
            </a:r>
            <a:r>
              <a:rPr lang="en-US"/>
              <a:t> </a:t>
            </a:r>
            <a:r>
              <a:rPr lang="en-US" err="1"/>
              <a:t>secundair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Jong </a:t>
            </a:r>
            <a:r>
              <a:rPr lang="en-US" err="1"/>
              <a:t>afgestudeerden</a:t>
            </a:r>
            <a:r>
              <a:rPr lang="en-US"/>
              <a:t> en </a:t>
            </a:r>
            <a:r>
              <a:rPr lang="en-US" err="1"/>
              <a:t>ervaren</a:t>
            </a:r>
            <a:r>
              <a:rPr lang="en-US"/>
              <a:t> </a:t>
            </a:r>
            <a:r>
              <a:rPr lang="en-US" err="1"/>
              <a:t>profielen</a:t>
            </a:r>
            <a:r>
              <a:rPr lang="en-US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Eén</a:t>
            </a:r>
            <a:r>
              <a:rPr lang="en-US"/>
              <a:t> </a:t>
            </a:r>
            <a:r>
              <a:rPr lang="en-US" err="1"/>
              <a:t>keer</a:t>
            </a:r>
            <a:r>
              <a:rPr lang="en-US"/>
              <a:t> per </a:t>
            </a:r>
            <a:r>
              <a:rPr lang="en-US" err="1"/>
              <a:t>jaar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98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6B87AD3-7668-A25C-DAFF-D77A08B5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>
            <a:normAutofit/>
          </a:bodyPr>
          <a:lstStyle/>
          <a:p>
            <a:r>
              <a:rPr lang="en-US" dirty="0"/>
              <a:t>Voor </a:t>
            </a:r>
            <a:r>
              <a:rPr lang="en-US" dirty="0" err="1"/>
              <a:t>jongeren</a:t>
            </a:r>
            <a:endParaRPr lang="en-US" dirty="0"/>
          </a:p>
        </p:txBody>
      </p:sp>
      <p:pic>
        <p:nvPicPr>
          <p:cNvPr id="8" name="Espace réservé du contenu 7" descr="Une image contenant arbre, extérieur, herbe, personne&#10;&#10;Description générée automatiquement">
            <a:extLst>
              <a:ext uri="{FF2B5EF4-FFF2-40B4-BE49-F238E27FC236}">
                <a16:creationId xmlns:a16="http://schemas.microsoft.com/office/drawing/2014/main" id="{244400BA-D215-0F6A-6BBA-77158C1F0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r="6592" b="-2"/>
          <a:stretch/>
        </p:blipFill>
        <p:spPr>
          <a:xfrm>
            <a:off x="4932000" y="720000"/>
            <a:ext cx="6120000" cy="5040000"/>
          </a:xfr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9EC702A-BBD6-39EB-CB8C-10DC6C2A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0"/>
            <a:ext cx="3960000" cy="3348000"/>
          </a:xfrm>
        </p:spPr>
        <p:txBody>
          <a:bodyPr>
            <a:normAutofit/>
          </a:bodyPr>
          <a:lstStyle/>
          <a:p>
            <a:r>
              <a:rPr lang="en-US" b="1" dirty="0" err="1"/>
              <a:t>Startbaanovereenkomst</a:t>
            </a:r>
            <a:r>
              <a:rPr lang="en-US" b="1" dirty="0"/>
              <a:t>:</a:t>
            </a:r>
            <a:br>
              <a:rPr lang="en-US" b="1" dirty="0"/>
            </a:b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CBD voor jongeren tot 26 jaar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eenvoudige en snelle procedure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functie op maat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geen ervaring vereist.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52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33D6B2-E625-4DA3-AF41-1B34C5AC9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4800" b="1" dirty="0"/>
              <a:t>Mythes</a:t>
            </a:r>
          </a:p>
        </p:txBody>
      </p:sp>
    </p:spTree>
    <p:extLst>
      <p:ext uri="{BB962C8B-B14F-4D97-AF65-F5344CB8AC3E}">
        <p14:creationId xmlns:p14="http://schemas.microsoft.com/office/powerpoint/2010/main" val="3369941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69976BC-E9BC-451C-A2DB-F4420B0F0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1" y="486000"/>
            <a:ext cx="10718157" cy="1440000"/>
          </a:xfrm>
        </p:spPr>
        <p:txBody>
          <a:bodyPr anchor="ctr">
            <a:normAutofit/>
          </a:bodyPr>
          <a:lstStyle/>
          <a:p>
            <a:r>
              <a:rPr lang="nl-BE" sz="3200" dirty="0"/>
              <a:t>Ik moet tweetalig zijn om bij de federale overheid te kunnen werken.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CA9DA5F-7CAF-4D83-9D27-63BDA0390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r="3" b="3"/>
          <a:stretch/>
        </p:blipFill>
        <p:spPr bwMode="auto">
          <a:xfrm>
            <a:off x="566582" y="1683000"/>
            <a:ext cx="5354400" cy="3492000"/>
          </a:xfrm>
          <a:prstGeom prst="rect">
            <a:avLst/>
          </a:prstGeom>
          <a:noFill/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355CC7-658E-0589-F4BE-22F00A08F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3000"/>
            <a:ext cx="4968000" cy="4382134"/>
          </a:xfrm>
        </p:spPr>
        <p:txBody>
          <a:bodyPr>
            <a:noAutofit/>
          </a:bodyPr>
          <a:lstStyle/>
          <a:p>
            <a:r>
              <a:rPr lang="en-US" sz="2200" dirty="0" err="1"/>
              <a:t>Geen</a:t>
            </a:r>
            <a:r>
              <a:rPr lang="en-US" sz="2200" dirty="0"/>
              <a:t> </a:t>
            </a:r>
            <a:r>
              <a:rPr lang="en-US" sz="2200" dirty="0" err="1"/>
              <a:t>tweetaligheid</a:t>
            </a:r>
            <a:r>
              <a:rPr lang="en-US" sz="2200" dirty="0"/>
              <a:t> </a:t>
            </a:r>
            <a:r>
              <a:rPr lang="en-US" sz="2200" dirty="0" err="1"/>
              <a:t>vereist</a:t>
            </a:r>
            <a:r>
              <a:rPr lang="en-US" sz="2200" dirty="0"/>
              <a:t>. </a:t>
            </a:r>
            <a:r>
              <a:rPr lang="nl-BE" sz="2200" dirty="0"/>
              <a:t>Maar kennis van het Frans kan een pluspunt zijn, omdat je in een tweetalige omgeving werkt.</a:t>
            </a:r>
            <a:endParaRPr lang="en-US" sz="2200" dirty="0"/>
          </a:p>
          <a:p>
            <a:r>
              <a:rPr lang="en-US" sz="2200" dirty="0" err="1"/>
              <a:t>Kennis</a:t>
            </a:r>
            <a:r>
              <a:rPr lang="en-US" sz="2200" dirty="0"/>
              <a:t> van de </a:t>
            </a:r>
            <a:r>
              <a:rPr lang="en-US" sz="2200" dirty="0" err="1"/>
              <a:t>tweede</a:t>
            </a:r>
            <a:r>
              <a:rPr lang="en-US" sz="2200" dirty="0"/>
              <a:t> </a:t>
            </a:r>
            <a:r>
              <a:rPr lang="en-US" sz="2200" dirty="0" err="1"/>
              <a:t>landstaal</a:t>
            </a:r>
            <a:r>
              <a:rPr lang="en-US" sz="2200" dirty="0"/>
              <a:t> </a:t>
            </a:r>
            <a:r>
              <a:rPr lang="en-US" sz="2200" dirty="0" err="1"/>
              <a:t>kan</a:t>
            </a:r>
            <a:r>
              <a:rPr lang="en-US" sz="2200" dirty="0"/>
              <a:t> </a:t>
            </a:r>
            <a:r>
              <a:rPr lang="nl-BE" sz="2200" dirty="0"/>
              <a:t>vereist zijn voor bijvoorbeeld een functie </a:t>
            </a:r>
          </a:p>
          <a:p>
            <a:pPr lvl="1"/>
            <a:r>
              <a:rPr lang="nl-BE" sz="2100" dirty="0"/>
              <a:t>als vertaler </a:t>
            </a:r>
          </a:p>
          <a:p>
            <a:pPr lvl="1"/>
            <a:r>
              <a:rPr lang="nl-BE" sz="2100" dirty="0"/>
              <a:t>als </a:t>
            </a:r>
            <a:r>
              <a:rPr lang="nl-BE" sz="2100" dirty="0" err="1"/>
              <a:t>Calltaker</a:t>
            </a:r>
            <a:r>
              <a:rPr lang="nl-BE" sz="2100" dirty="0"/>
              <a:t> bij de 112-centrale (in Brussel) </a:t>
            </a:r>
          </a:p>
          <a:p>
            <a:pPr lvl="1"/>
            <a:r>
              <a:rPr lang="nl-BE" sz="2100" dirty="0"/>
              <a:t>in de diplomatieke carrière. </a:t>
            </a:r>
            <a:endParaRPr lang="en-US" sz="21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367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69976BC-E9BC-451C-A2DB-F4420B0F0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440000"/>
          </a:xfrm>
        </p:spPr>
        <p:txBody>
          <a:bodyPr anchor="ctr">
            <a:normAutofit/>
          </a:bodyPr>
          <a:lstStyle/>
          <a:p>
            <a:r>
              <a:rPr lang="nl-BE" sz="3100" dirty="0"/>
              <a:t>Wanneer ik bij de overheid aan de slag ga, is het voor het leven en altijd op dezelfde plaats…  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5355CC7-658E-0589-F4BE-22F00A08F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412000"/>
            <a:ext cx="4968000" cy="3240000"/>
          </a:xfrm>
        </p:spPr>
        <p:txBody>
          <a:bodyPr>
            <a:normAutofit/>
          </a:bodyPr>
          <a:lstStyle/>
          <a:p>
            <a:r>
              <a:rPr lang="nl-BE" sz="1800" dirty="0"/>
              <a:t>Nee, de federale administratie is modern en biedt interessante perspectieven voor ontwikkeling, verandering van baan (binnen je organisatie of bij een andere), persoonlijke ontwikkeling of zelfs tijdelijke opdrachten bij andere organisaties.</a:t>
            </a:r>
          </a:p>
          <a:p>
            <a:endParaRPr lang="nl-BE" sz="1800" dirty="0"/>
          </a:p>
          <a:p>
            <a:r>
              <a:rPr lang="nl-BE" sz="1800" dirty="0"/>
              <a:t>En je bent ook vrij om de administratie te verlaten voor andere uitdagingen.</a:t>
            </a:r>
            <a:endParaRPr lang="en-US" sz="1800" dirty="0"/>
          </a:p>
        </p:txBody>
      </p:sp>
      <p:pic>
        <p:nvPicPr>
          <p:cNvPr id="6" name="Picture 2" descr="Tête D'une Femme Européenne étonnée Et Perplexe Qui Saute Les Yeux Et A L' air Effrayé, Porte Une Tenue D'hiver Blanche, A Une Expression Désespérée  Et Effrayée, Pense Avec Anxiété | Photo Gratuite">
            <a:extLst>
              <a:ext uri="{FF2B5EF4-FFF2-40B4-BE49-F238E27FC236}">
                <a16:creationId xmlns:a16="http://schemas.microsoft.com/office/drawing/2014/main" id="{6EDDE1C5-0F50-4757-B779-F5DA01F69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"/>
          <a:stretch/>
        </p:blipFill>
        <p:spPr bwMode="auto">
          <a:xfrm>
            <a:off x="5940000" y="2412000"/>
            <a:ext cx="4968000" cy="3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6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BADA0-88ED-4D86-A43B-BE901F5E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440000"/>
          </a:xfrm>
        </p:spPr>
        <p:txBody>
          <a:bodyPr anchor="ctr">
            <a:normAutofit/>
          </a:bodyPr>
          <a:lstStyle/>
          <a:p>
            <a:r>
              <a:rPr lang="nl-BE" sz="3400" dirty="0"/>
              <a:t>Ik moet Belg zijn om te kunnen solliciteren voor een functie bij de federale overheid.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63F58F-24D4-4FEA-FC03-158DAF5CB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412000"/>
            <a:ext cx="4968000" cy="3240000"/>
          </a:xfrm>
        </p:spPr>
        <p:txBody>
          <a:bodyPr>
            <a:normAutofit fontScale="55000" lnSpcReduction="20000"/>
          </a:bodyPr>
          <a:lstStyle/>
          <a:p>
            <a:r>
              <a:rPr lang="nl-BE" dirty="0"/>
              <a:t>Als je geslaagd bent voor een </a:t>
            </a:r>
            <a:r>
              <a:rPr lang="nl-BE" b="1" dirty="0"/>
              <a:t>statutaire selectieprocedure</a:t>
            </a:r>
            <a:r>
              <a:rPr lang="nl-BE" dirty="0"/>
              <a:t>, moet je op de datum van je aanstelling de Belgische nationaliteit hebben of de nationaliteit van een andere staat die deel uitmaakt van de Europese Economische Ruimte of Zwitserland. </a:t>
            </a:r>
          </a:p>
          <a:p>
            <a:endParaRPr lang="nl-BE" dirty="0"/>
          </a:p>
          <a:p>
            <a:r>
              <a:rPr lang="nl-BE" dirty="0"/>
              <a:t>Als je laureaat bent in een </a:t>
            </a:r>
            <a:r>
              <a:rPr lang="nl-BE" b="1" dirty="0"/>
              <a:t>contractuele selectieprocedure</a:t>
            </a:r>
            <a:r>
              <a:rPr lang="nl-BE" dirty="0"/>
              <a:t>, hoef je geen nationaliteitsvoorwaarden te vervullen bij je aanstelling. </a:t>
            </a:r>
          </a:p>
          <a:p>
            <a:endParaRPr lang="nl-BE" dirty="0"/>
          </a:p>
          <a:p>
            <a:r>
              <a:rPr lang="nl-BE" b="1" dirty="0"/>
              <a:t>Let op!</a:t>
            </a:r>
            <a:r>
              <a:rPr lang="nl-BE" dirty="0"/>
              <a:t> Voor bepaalde functies, zoals gevangenisbewaker of diplomaat, is de Belgische nationaliteit wel vereist.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207C438-C6E9-4668-8DE3-72BF4B4D59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9" b="7715"/>
          <a:stretch/>
        </p:blipFill>
        <p:spPr bwMode="auto">
          <a:xfrm>
            <a:off x="5940425" y="2411698"/>
            <a:ext cx="4967288" cy="3239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22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B3060E9-F12C-4057-8CDE-EE6DB5DA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822121"/>
            <a:ext cx="10188000" cy="48298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b="1" dirty="0"/>
              <a:t>Wij werven nieuw talent aan voor:</a:t>
            </a:r>
          </a:p>
          <a:p>
            <a:pPr lvl="1"/>
            <a:r>
              <a:rPr lang="nl-BE" dirty="0"/>
              <a:t>de federale overheid</a:t>
            </a:r>
          </a:p>
          <a:p>
            <a:pPr lvl="1"/>
            <a:r>
              <a:rPr lang="nl-BE" dirty="0"/>
              <a:t>gemeenschappen </a:t>
            </a:r>
          </a:p>
          <a:p>
            <a:pPr lvl="1"/>
            <a:r>
              <a:rPr lang="nl-BE" dirty="0"/>
              <a:t>gewesten </a:t>
            </a:r>
          </a:p>
          <a:p>
            <a:pPr lvl="1"/>
            <a:r>
              <a:rPr lang="nl-BE" dirty="0"/>
              <a:t>instellingen van openbaar nut vb. FAVV, War Heritage </a:t>
            </a:r>
            <a:r>
              <a:rPr lang="nl-BE" dirty="0" err="1"/>
              <a:t>Institute</a:t>
            </a:r>
            <a:r>
              <a:rPr lang="nl-BE" dirty="0"/>
              <a:t>,…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Wij organiseren ook </a:t>
            </a:r>
            <a:r>
              <a:rPr lang="nl-BE" b="1" dirty="0"/>
              <a:t>testen voor de veiligheids- en bewakingssector</a:t>
            </a:r>
            <a:r>
              <a:rPr lang="nl-BE" dirty="0"/>
              <a:t> alsook </a:t>
            </a:r>
            <a:r>
              <a:rPr lang="nl-BE" b="1" dirty="0"/>
              <a:t>taaltesten</a:t>
            </a:r>
            <a:r>
              <a:rPr lang="nl-BE" dirty="0"/>
              <a:t>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Onze site is ook een </a:t>
            </a:r>
            <a:r>
              <a:rPr lang="nl-BE" b="1" dirty="0"/>
              <a:t>vacaturekanaal voor andere publieke organisaties: www.werkenvoor.be</a:t>
            </a:r>
          </a:p>
        </p:txBody>
      </p:sp>
    </p:spTree>
    <p:extLst>
      <p:ext uri="{BB962C8B-B14F-4D97-AF65-F5344CB8AC3E}">
        <p14:creationId xmlns:p14="http://schemas.microsoft.com/office/powerpoint/2010/main" val="38545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33D6B2-E625-4DA3-AF41-1B34C5AC9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4800" b="1" dirty="0"/>
              <a:t>Gelijke kansen en inclusie</a:t>
            </a:r>
          </a:p>
        </p:txBody>
      </p:sp>
    </p:spTree>
    <p:extLst>
      <p:ext uri="{BB962C8B-B14F-4D97-AF65-F5344CB8AC3E}">
        <p14:creationId xmlns:p14="http://schemas.microsoft.com/office/powerpoint/2010/main" val="4077723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72EFECD-105F-4B48-9674-DC9451B7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8000" cy="1440000"/>
          </a:xfrm>
        </p:spPr>
        <p:txBody>
          <a:bodyPr anchor="b">
            <a:normAutofit/>
          </a:bodyPr>
          <a:lstStyle/>
          <a:p>
            <a:r>
              <a:rPr lang="nl-BE" dirty="0"/>
              <a:t>Inclusie</a:t>
            </a:r>
          </a:p>
        </p:txBody>
      </p:sp>
      <p:pic>
        <p:nvPicPr>
          <p:cNvPr id="7" name="Espace réservé du contenu 8" descr="Une image contenant homme, intérieur&#10;&#10;Description générée automatiquement">
            <a:extLst>
              <a:ext uri="{FF2B5EF4-FFF2-40B4-BE49-F238E27FC236}">
                <a16:creationId xmlns:a16="http://schemas.microsoft.com/office/drawing/2014/main" id="{6DEB64AD-3BD9-4100-82B3-249D2A426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6" y="2412000"/>
            <a:ext cx="4712727" cy="3240000"/>
          </a:xfrm>
          <a:prstGeom prst="rect">
            <a:avLst/>
          </a:prstGeom>
          <a:noFill/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CADEFBE-8D77-4D1E-8554-E5E3E8DC6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0000" y="2412000"/>
            <a:ext cx="4968000" cy="324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De diversiteit van de Belgische arbeidsmarkt weerspiegelen.</a:t>
            </a:r>
          </a:p>
        </p:txBody>
      </p:sp>
    </p:spTree>
    <p:extLst>
      <p:ext uri="{BB962C8B-B14F-4D97-AF65-F5344CB8AC3E}">
        <p14:creationId xmlns:p14="http://schemas.microsoft.com/office/powerpoint/2010/main" val="487901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personne, intérieur, portable, ordinateur&#10;&#10;Description générée automatiquement">
            <a:extLst>
              <a:ext uri="{FF2B5EF4-FFF2-40B4-BE49-F238E27FC236}">
                <a16:creationId xmlns:a16="http://schemas.microsoft.com/office/drawing/2014/main" id="{24C5E48F-9B02-1BB3-0D91-DE06B29F86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22906" b="-2"/>
          <a:stretch/>
        </p:blipFill>
        <p:spPr>
          <a:xfrm>
            <a:off x="5256000" y="720000"/>
            <a:ext cx="5760000" cy="5040001"/>
          </a:xfr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13691C-40FF-4715-8123-4D95B4BB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960000" cy="1440000"/>
          </a:xfrm>
        </p:spPr>
        <p:txBody>
          <a:bodyPr anchor="b">
            <a:normAutofit/>
          </a:bodyPr>
          <a:lstStyle/>
          <a:p>
            <a:r>
              <a:rPr lang="nl-BE" dirty="0"/>
              <a:t>Redelijke aanpassingen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29BEAF-42FA-461D-B24D-7010ACBF9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12000"/>
            <a:ext cx="3960000" cy="3348000"/>
          </a:xfrm>
        </p:spPr>
        <p:txBody>
          <a:bodyPr>
            <a:normAutofit/>
          </a:bodyPr>
          <a:lstStyle/>
          <a:p>
            <a:r>
              <a:rPr lang="nl-BE"/>
              <a:t>3 maatregelen voor personen met een handicap: </a:t>
            </a:r>
          </a:p>
          <a:p>
            <a:pPr lvl="1"/>
            <a:r>
              <a:rPr lang="nl-BE" sz="1600"/>
              <a:t>redelijke testaanpassingen</a:t>
            </a:r>
          </a:p>
          <a:p>
            <a:pPr lvl="1"/>
            <a:r>
              <a:rPr lang="nl-BE" sz="1600"/>
              <a:t>voorrang bij aanwerving</a:t>
            </a:r>
          </a:p>
          <a:p>
            <a:pPr lvl="1"/>
            <a:r>
              <a:rPr lang="nl-BE" sz="1600"/>
              <a:t>het doorsturen van verzoeken om aanpassing van de werkplek.</a:t>
            </a:r>
          </a:p>
          <a:p>
            <a:r>
              <a:rPr lang="nl-BE"/>
              <a:t>Geef in je online sollicitatie aan dat je redelijke aanpassingen wil.</a:t>
            </a:r>
          </a:p>
        </p:txBody>
      </p:sp>
    </p:spTree>
    <p:extLst>
      <p:ext uri="{BB962C8B-B14F-4D97-AF65-F5344CB8AC3E}">
        <p14:creationId xmlns:p14="http://schemas.microsoft.com/office/powerpoint/2010/main" val="2538127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personne, ciel, extérieur, homme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DD349031-2187-74BA-FB6B-5206888F8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86" y="1130447"/>
            <a:ext cx="8652028" cy="483299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4DD7C19-893A-CBB5-48B6-E75B7020D9E5}"/>
              </a:ext>
            </a:extLst>
          </p:cNvPr>
          <p:cNvSpPr txBox="1"/>
          <p:nvPr/>
        </p:nvSpPr>
        <p:spPr>
          <a:xfrm>
            <a:off x="555585" y="567840"/>
            <a:ext cx="109496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Onze filmpje : ‘Werken voor de federale overheid begint op werkenvoor.be’</a:t>
            </a:r>
            <a:endParaRPr lang="fr-BE" sz="2200" b="1" dirty="0"/>
          </a:p>
        </p:txBody>
      </p:sp>
    </p:spTree>
    <p:extLst>
      <p:ext uri="{BB962C8B-B14F-4D97-AF65-F5344CB8AC3E}">
        <p14:creationId xmlns:p14="http://schemas.microsoft.com/office/powerpoint/2010/main" val="11195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CAE0F79-C4F9-43D0-950B-79DA63818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412000"/>
            <a:ext cx="8250380" cy="324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2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BE" sz="2800" dirty="0"/>
          </a:p>
          <a:p>
            <a:endParaRPr lang="fr-BE" dirty="0"/>
          </a:p>
          <a:p>
            <a:pPr marL="0" indent="0">
              <a:buNone/>
            </a:pPr>
            <a:endParaRPr lang="fr-BE" dirty="0"/>
          </a:p>
          <a:p>
            <a:endParaRPr lang="fr-BE" sz="2800" dirty="0"/>
          </a:p>
          <a:p>
            <a:endParaRPr lang="nl-BE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BAB11D-9C4B-43D0-A2C0-6CB3A5F4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nl-BE" dirty="0"/>
              <a:t>Volg onze </a:t>
            </a:r>
            <a:r>
              <a:rPr lang="nl-BE" dirty="0" err="1"/>
              <a:t>social</a:t>
            </a:r>
            <a:r>
              <a:rPr lang="nl-BE" dirty="0"/>
              <a:t> media accounts!</a:t>
            </a:r>
          </a:p>
        </p:txBody>
      </p:sp>
      <p:pic>
        <p:nvPicPr>
          <p:cNvPr id="3" name="Image 2">
            <a:hlinkClick r:id="rId3"/>
            <a:extLst>
              <a:ext uri="{FF2B5EF4-FFF2-40B4-BE49-F238E27FC236}">
                <a16:creationId xmlns:a16="http://schemas.microsoft.com/office/drawing/2014/main" id="{96FA2BF1-E6CB-0626-06A0-0D291540D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50000" r="51389" b="8008"/>
          <a:stretch/>
        </p:blipFill>
        <p:spPr>
          <a:xfrm>
            <a:off x="1993070" y="2412000"/>
            <a:ext cx="1890061" cy="1885950"/>
          </a:xfrm>
          <a:prstGeom prst="rect">
            <a:avLst/>
          </a:prstGeom>
        </p:spPr>
      </p:pic>
      <p:pic>
        <p:nvPicPr>
          <p:cNvPr id="4" name="Image 3">
            <a:hlinkClick r:id="rId5"/>
            <a:extLst>
              <a:ext uri="{FF2B5EF4-FFF2-40B4-BE49-F238E27FC236}">
                <a16:creationId xmlns:a16="http://schemas.microsoft.com/office/drawing/2014/main" id="{2E900442-56B7-6343-E3E2-842FFA1B93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8" t="8749" r="7362" b="50000"/>
          <a:stretch/>
        </p:blipFill>
        <p:spPr>
          <a:xfrm>
            <a:off x="4766221" y="2479394"/>
            <a:ext cx="1879600" cy="1885950"/>
          </a:xfrm>
          <a:prstGeom prst="rect">
            <a:avLst/>
          </a:prstGeom>
        </p:spPr>
      </p:pic>
      <p:pic>
        <p:nvPicPr>
          <p:cNvPr id="6" name="Image 5">
            <a:hlinkClick r:id="rId6"/>
            <a:extLst>
              <a:ext uri="{FF2B5EF4-FFF2-40B4-BE49-F238E27FC236}">
                <a16:creationId xmlns:a16="http://schemas.microsoft.com/office/drawing/2014/main" id="{59F41EC1-41E5-BD67-6C6A-3C72C5D814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7130" r="49027" b="52222"/>
          <a:stretch/>
        </p:blipFill>
        <p:spPr>
          <a:xfrm>
            <a:off x="7528911" y="2411753"/>
            <a:ext cx="2101081" cy="18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79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2BB761E-F6DE-421B-9AEC-2E44A3E93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b="1" dirty="0"/>
              <a:t>Jade Bracke</a:t>
            </a:r>
            <a:endParaRPr lang="nl-BE" sz="2800" dirty="0"/>
          </a:p>
          <a:p>
            <a:pPr marL="0" indent="0" algn="ctr">
              <a:buNone/>
            </a:pPr>
            <a:r>
              <a:rPr lang="nl-BE" dirty="0"/>
              <a:t>Consultant Selectie &amp; Rekrutering – Werkenvoor.be</a:t>
            </a:r>
            <a:endParaRPr lang="nl-BE" sz="2800" dirty="0"/>
          </a:p>
          <a:p>
            <a:pPr marL="0" indent="0" algn="ctr">
              <a:buNone/>
            </a:pPr>
            <a:r>
              <a:rPr lang="fr-BE" sz="2800" dirty="0"/>
              <a:t>T +32 (0)2 740 82 16</a:t>
            </a:r>
            <a:br>
              <a:rPr lang="fr-BE" sz="2800" dirty="0"/>
            </a:br>
            <a:r>
              <a:rPr lang="en-US" sz="2800" dirty="0">
                <a:hlinkClick r:id="rId2"/>
              </a:rPr>
              <a:t>jade.bracke@bosa.fgov.be</a:t>
            </a:r>
            <a:r>
              <a:rPr lang="en-US" sz="2800" dirty="0"/>
              <a:t> </a:t>
            </a:r>
            <a:endParaRPr lang="nl-BE" sz="2800" dirty="0"/>
          </a:p>
          <a:p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1271F4-4FDC-43EE-9407-4150F4628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nl-BE" dirty="0"/>
              <a:t>Bedankt voor jullie aanwezigheid </a:t>
            </a:r>
            <a:r>
              <a:rPr lang="nl-BE"/>
              <a:t>en aandacht!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1444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550D3F-0DF4-43E7-946F-5E427F76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2675" y="0"/>
            <a:ext cx="12641476" cy="6858000"/>
          </a:xfrm>
          <a:prstGeom prst="rect">
            <a:avLst/>
          </a:prstGeom>
          <a:noFill/>
        </p:spPr>
      </p:pic>
      <p:sp>
        <p:nvSpPr>
          <p:cNvPr id="2" name="Tijdelijke aanduiding voor dianummer 1" hidden="1">
            <a:extLst>
              <a:ext uri="{FF2B5EF4-FFF2-40B4-BE49-F238E27FC236}">
                <a16:creationId xmlns:a16="http://schemas.microsoft.com/office/drawing/2014/main" id="{6C2D05EF-6CFB-483A-8061-A118001BB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08451" y="6265058"/>
            <a:ext cx="715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BE">
                <a:latin typeface="arial" panose="020B0604020202020204" pitchFamily="34" charset="0"/>
              </a:rPr>
              <a:t>| </a:t>
            </a:r>
            <a:fld id="{19EDAD88-78F8-43C4-9AF1-FA54ECAE1AE2}" type="slidenum">
              <a:rPr lang="nl-BE" smtClean="0"/>
              <a:pPr>
                <a:spcAft>
                  <a:spcPts val="600"/>
                </a:spcAft>
              </a:pPr>
              <a:t>46</a:t>
            </a:fld>
            <a:endParaRPr lang="fr-BE">
              <a:solidFill>
                <a:srgbClr val="0918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98304F-6F2C-83A6-D25C-84EA48375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7159" y="720000"/>
            <a:ext cx="4401327" cy="4954657"/>
          </a:xfrm>
        </p:spPr>
        <p:txBody>
          <a:bodyPr/>
          <a:lstStyle/>
          <a:p>
            <a:r>
              <a:rPr lang="fr-BE" sz="2000" b="1" i="0" dirty="0">
                <a:solidFill>
                  <a:srgbClr val="09181B"/>
                </a:solidFill>
                <a:effectLst/>
                <a:latin typeface="Open Sans" panose="020B0606030504020204" pitchFamily="34" charset="0"/>
              </a:rPr>
              <a:t>FOD BOSA - Werkenvoor.be</a:t>
            </a:r>
          </a:p>
          <a:p>
            <a:r>
              <a:rPr lang="fr-BE" sz="1600" dirty="0"/>
              <a:t>Simon Bolivarlaan 30, bus 1 - 1000 Brussel</a:t>
            </a:r>
          </a:p>
          <a:p>
            <a:r>
              <a:rPr lang="fr-BE" sz="1600" dirty="0" err="1"/>
              <a:t>Dichtbij</a:t>
            </a:r>
            <a:r>
              <a:rPr lang="fr-BE" sz="1600" dirty="0"/>
              <a:t> het </a:t>
            </a:r>
            <a:r>
              <a:rPr lang="fr-BE" sz="1600" dirty="0" err="1"/>
              <a:t>Noordstation</a:t>
            </a:r>
            <a:endParaRPr lang="nl-BE" sz="1600" dirty="0"/>
          </a:p>
          <a:p>
            <a:endParaRPr lang="en-US" dirty="0"/>
          </a:p>
        </p:txBody>
      </p:sp>
      <p:pic>
        <p:nvPicPr>
          <p:cNvPr id="10" name="Graphique 16" descr="Repère avec un remplissage uni">
            <a:extLst>
              <a:ext uri="{FF2B5EF4-FFF2-40B4-BE49-F238E27FC236}">
                <a16:creationId xmlns:a16="http://schemas.microsoft.com/office/drawing/2014/main" id="{2E9DC429-E435-4DBC-A8A9-E8DE4C4A0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655" y="720000"/>
            <a:ext cx="532504" cy="490264"/>
          </a:xfrm>
          <a:prstGeom prst="rect">
            <a:avLst/>
          </a:prstGeom>
        </p:spPr>
      </p:pic>
      <p:pic>
        <p:nvPicPr>
          <p:cNvPr id="3" name="Image 2" descr="Une image contenant extérieur, ciel&#10;&#10;Description générée automatiquement">
            <a:extLst>
              <a:ext uri="{FF2B5EF4-FFF2-40B4-BE49-F238E27FC236}">
                <a16:creationId xmlns:a16="http://schemas.microsoft.com/office/drawing/2014/main" id="{3B362217-FF4E-2138-B2B4-C666FA862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14" y="548152"/>
            <a:ext cx="3960000" cy="528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DA8D16-A237-01C0-9D9F-5C328EDF3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60" y="1882734"/>
            <a:ext cx="5035398" cy="39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9502B22-84CF-4E55-B809-79FA28F2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10" y="2289942"/>
            <a:ext cx="10188000" cy="1440000"/>
          </a:xfrm>
        </p:spPr>
        <p:txBody>
          <a:bodyPr anchor="ctr">
            <a:normAutofit/>
          </a:bodyPr>
          <a:lstStyle/>
          <a:p>
            <a:r>
              <a:rPr lang="nl-BE" dirty="0"/>
              <a:t>Waarom Werkenvoor.be?</a:t>
            </a:r>
          </a:p>
        </p:txBody>
      </p:sp>
      <p:pic>
        <p:nvPicPr>
          <p:cNvPr id="6" name="Image 5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EF82C8B8-F93A-387A-8454-41477911E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33" y="856527"/>
            <a:ext cx="3244177" cy="486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4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7" descr="Une image contenant personne, homme, femme, tenant&#10;&#10;Description générée automatiquement">
            <a:extLst>
              <a:ext uri="{FF2B5EF4-FFF2-40B4-BE49-F238E27FC236}">
                <a16:creationId xmlns:a16="http://schemas.microsoft.com/office/drawing/2014/main" id="{C0DC1078-3DAD-40B6-B773-017531B8F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60" y="991393"/>
            <a:ext cx="6696075" cy="4875213"/>
          </a:xfrm>
          <a:prstGeom prst="rect">
            <a:avLst/>
          </a:prstGeom>
        </p:spPr>
      </p:pic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04926130-D7A4-4D26-919C-FD0C68D47140}"/>
              </a:ext>
            </a:extLst>
          </p:cNvPr>
          <p:cNvSpPr txBox="1">
            <a:spLocks/>
          </p:cNvSpPr>
          <p:nvPr/>
        </p:nvSpPr>
        <p:spPr>
          <a:xfrm>
            <a:off x="785039" y="923050"/>
            <a:ext cx="3688896" cy="565899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Maatschappelijk relevant</a:t>
            </a: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0FD44127-45B1-4846-9D7E-0DD3A53C27EC}"/>
              </a:ext>
            </a:extLst>
          </p:cNvPr>
          <p:cNvSpPr txBox="1">
            <a:spLocks/>
          </p:cNvSpPr>
          <p:nvPr/>
        </p:nvSpPr>
        <p:spPr>
          <a:xfrm>
            <a:off x="785039" y="1624022"/>
            <a:ext cx="3688896" cy="84757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Uitgebreid aanbod van interne opleidingen</a:t>
            </a:r>
            <a:endParaRPr lang="fr-BE" dirty="0">
              <a:solidFill>
                <a:schemeClr val="tx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1CF20C62-49D5-44C4-A042-C2F3D326FB57}"/>
              </a:ext>
            </a:extLst>
          </p:cNvPr>
          <p:cNvSpPr txBox="1">
            <a:spLocks/>
          </p:cNvSpPr>
          <p:nvPr/>
        </p:nvSpPr>
        <p:spPr>
          <a:xfrm>
            <a:off x="785039" y="2593328"/>
            <a:ext cx="3688896" cy="565899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Evenwicht tussen professioneel en privéleven</a:t>
            </a:r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AEBA5A39-6B79-42AC-905B-80003B5ED888}"/>
              </a:ext>
            </a:extLst>
          </p:cNvPr>
          <p:cNvSpPr txBox="1">
            <a:spLocks/>
          </p:cNvSpPr>
          <p:nvPr/>
        </p:nvSpPr>
        <p:spPr>
          <a:xfrm>
            <a:off x="785039" y="3294301"/>
            <a:ext cx="3688896" cy="565899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Diversiteit</a:t>
            </a:r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44DD243-C1D0-4E50-B667-16D23C62484E}"/>
              </a:ext>
            </a:extLst>
          </p:cNvPr>
          <p:cNvSpPr txBox="1">
            <a:spLocks/>
          </p:cNvSpPr>
          <p:nvPr/>
        </p:nvSpPr>
        <p:spPr>
          <a:xfrm>
            <a:off x="785039" y="3988772"/>
            <a:ext cx="3688896" cy="565899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Aantrekkelijk salaris</a:t>
            </a:r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91FD8FE3-F1C7-496A-B060-371F02932D87}"/>
              </a:ext>
            </a:extLst>
          </p:cNvPr>
          <p:cNvSpPr txBox="1">
            <a:spLocks/>
          </p:cNvSpPr>
          <p:nvPr/>
        </p:nvSpPr>
        <p:spPr>
          <a:xfrm>
            <a:off x="785039" y="4683243"/>
            <a:ext cx="3688896" cy="565899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Interessante jobinhoud</a:t>
            </a:r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7C28160B-E82B-47CF-B809-D96E8996EB72}"/>
              </a:ext>
            </a:extLst>
          </p:cNvPr>
          <p:cNvSpPr txBox="1">
            <a:spLocks/>
          </p:cNvSpPr>
          <p:nvPr/>
        </p:nvSpPr>
        <p:spPr>
          <a:xfrm>
            <a:off x="785039" y="5374748"/>
            <a:ext cx="3688896" cy="565899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Carrièrekansen</a:t>
            </a:r>
          </a:p>
        </p:txBody>
      </p:sp>
    </p:spTree>
    <p:extLst>
      <p:ext uri="{BB962C8B-B14F-4D97-AF65-F5344CB8AC3E}">
        <p14:creationId xmlns:p14="http://schemas.microsoft.com/office/powerpoint/2010/main" val="36734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CE59A29-FAE0-6E42-4527-1ADB579D5034}"/>
              </a:ext>
            </a:extLst>
          </p:cNvPr>
          <p:cNvSpPr txBox="1"/>
          <p:nvPr/>
        </p:nvSpPr>
        <p:spPr>
          <a:xfrm>
            <a:off x="405114" y="538751"/>
            <a:ext cx="107760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je talent ook is, via Werkenvoor.be vind je zeker een plek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B988E0-7C34-0693-A34B-7CB5CD50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35" y="2055283"/>
            <a:ext cx="2547997" cy="32102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3C4911-AEFD-3B95-4E4C-8C5F6CDBA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799" y="2027811"/>
            <a:ext cx="2547997" cy="32377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225014-2870-D408-CECA-BADB0976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823" y="2027811"/>
            <a:ext cx="2562477" cy="32377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4F102C-5653-174F-B72A-D20CF6D6D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939" y="2044025"/>
            <a:ext cx="2712205" cy="32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CE59A29-FAE0-6E42-4527-1ADB579D5034}"/>
              </a:ext>
            </a:extLst>
          </p:cNvPr>
          <p:cNvSpPr txBox="1"/>
          <p:nvPr/>
        </p:nvSpPr>
        <p:spPr>
          <a:xfrm>
            <a:off x="405114" y="538751"/>
            <a:ext cx="107760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je talent ook is, via Werkenvoor.be vind je zeker een plek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82DEBD33-1B0E-DCDC-9924-7DA384B943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238078"/>
              </p:ext>
            </p:extLst>
          </p:nvPr>
        </p:nvGraphicFramePr>
        <p:xfrm>
          <a:off x="894840" y="2083443"/>
          <a:ext cx="2884677" cy="341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3375720" imgH="3992760" progId="Paint.Picture">
                  <p:embed/>
                </p:oleObj>
              </mc:Choice>
              <mc:Fallback>
                <p:oleObj name="Image bitmap" r:id="rId3" imgW="3375720" imgH="3992760" progId="Paint.Picture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82DEBD33-1B0E-DCDC-9924-7DA384B943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4840" y="2083443"/>
                        <a:ext cx="2884677" cy="3412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2C05BA94-91BE-107B-A7A3-64EA6927A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959" y="2083443"/>
            <a:ext cx="2845213" cy="339610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2967193-DCE7-3C0F-0A64-BA160383B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614" y="2056050"/>
            <a:ext cx="2884677" cy="34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L - Fair Theme">
  <a:themeElements>
    <a:clrScheme name="BOSA Palet PPT">
      <a:dk1>
        <a:srgbClr val="FFFFFF"/>
      </a:dk1>
      <a:lt1>
        <a:srgbClr val="09181B"/>
      </a:lt1>
      <a:dk2>
        <a:srgbClr val="057A8B"/>
      </a:dk2>
      <a:lt2>
        <a:srgbClr val="FFF8DC"/>
      </a:lt2>
      <a:accent1>
        <a:srgbClr val="00566B"/>
      </a:accent1>
      <a:accent2>
        <a:srgbClr val="FFED75"/>
      </a:accent2>
      <a:accent3>
        <a:srgbClr val="2CB8A5"/>
      </a:accent3>
      <a:accent4>
        <a:srgbClr val="FC6D71"/>
      </a:accent4>
      <a:accent5>
        <a:srgbClr val="B6E7DD"/>
      </a:accent5>
      <a:accent6>
        <a:srgbClr val="F8D7BC"/>
      </a:accent6>
      <a:hlink>
        <a:srgbClr val="057A8B"/>
      </a:hlink>
      <a:folHlink>
        <a:srgbClr val="00566B"/>
      </a:folHlink>
    </a:clrScheme>
    <a:fontScheme name="BOSA Theme Fonts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ployer branding extraaa" id="{57D343A9-B62D-4242-A025-0A5961D94387}" vid="{6CC6B367-726B-7141-AAE2-A471CCDE7B55}"/>
    </a:ext>
  </a:extLst>
</a:theme>
</file>

<file path=ppt/theme/theme2.xml><?xml version="1.0" encoding="utf-8"?>
<a:theme xmlns:a="http://schemas.openxmlformats.org/drawingml/2006/main" name="FR - Fair Theme">
  <a:themeElements>
    <a:clrScheme name="BOSA Palet PPT">
      <a:dk1>
        <a:srgbClr val="FFFFFF"/>
      </a:dk1>
      <a:lt1>
        <a:srgbClr val="09181B"/>
      </a:lt1>
      <a:dk2>
        <a:srgbClr val="057A8B"/>
      </a:dk2>
      <a:lt2>
        <a:srgbClr val="FFF8DC"/>
      </a:lt2>
      <a:accent1>
        <a:srgbClr val="00566B"/>
      </a:accent1>
      <a:accent2>
        <a:srgbClr val="FFED75"/>
      </a:accent2>
      <a:accent3>
        <a:srgbClr val="2CB8A5"/>
      </a:accent3>
      <a:accent4>
        <a:srgbClr val="FC6D71"/>
      </a:accent4>
      <a:accent5>
        <a:srgbClr val="B6E7DD"/>
      </a:accent5>
      <a:accent6>
        <a:srgbClr val="F8D7BC"/>
      </a:accent6>
      <a:hlink>
        <a:srgbClr val="057A8B"/>
      </a:hlink>
      <a:folHlink>
        <a:srgbClr val="00566B"/>
      </a:folHlink>
    </a:clrScheme>
    <a:fontScheme name="BOSA Theme Fonts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ployer branding extraaa" id="{57D343A9-B62D-4242-A025-0A5961D94387}" vid="{1C2B3722-1E51-2E42-B99A-B3B4A07BDDBD}"/>
    </a:ext>
  </a:extLst>
</a:theme>
</file>

<file path=ppt/theme/theme3.xml><?xml version="1.0" encoding="utf-8"?>
<a:theme xmlns:a="http://schemas.openxmlformats.org/drawingml/2006/main" name="NL - Course Theme">
  <a:themeElements>
    <a:clrScheme name="BOSA Palet PPT">
      <a:dk1>
        <a:srgbClr val="FFFFFF"/>
      </a:dk1>
      <a:lt1>
        <a:srgbClr val="09181B"/>
      </a:lt1>
      <a:dk2>
        <a:srgbClr val="057A8B"/>
      </a:dk2>
      <a:lt2>
        <a:srgbClr val="FFF8DC"/>
      </a:lt2>
      <a:accent1>
        <a:srgbClr val="00566B"/>
      </a:accent1>
      <a:accent2>
        <a:srgbClr val="FFED75"/>
      </a:accent2>
      <a:accent3>
        <a:srgbClr val="2CB8A5"/>
      </a:accent3>
      <a:accent4>
        <a:srgbClr val="FC6D71"/>
      </a:accent4>
      <a:accent5>
        <a:srgbClr val="B6E7DD"/>
      </a:accent5>
      <a:accent6>
        <a:srgbClr val="F8D7BC"/>
      </a:accent6>
      <a:hlink>
        <a:srgbClr val="057A8B"/>
      </a:hlink>
      <a:folHlink>
        <a:srgbClr val="00566B"/>
      </a:folHlink>
    </a:clrScheme>
    <a:fontScheme name="BOSA Theme Fonts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ployer branding extraaa" id="{57D343A9-B62D-4242-A025-0A5961D94387}" vid="{C026D3FB-3BB8-0744-8245-2A95189AECBD}"/>
    </a:ext>
  </a:extLst>
</a:theme>
</file>

<file path=ppt/theme/theme4.xml><?xml version="1.0" encoding="utf-8"?>
<a:theme xmlns:a="http://schemas.openxmlformats.org/drawingml/2006/main" name="FR - Course Theme">
  <a:themeElements>
    <a:clrScheme name="BOSA Palet PPT">
      <a:dk1>
        <a:srgbClr val="FFFFFF"/>
      </a:dk1>
      <a:lt1>
        <a:srgbClr val="09181B"/>
      </a:lt1>
      <a:dk2>
        <a:srgbClr val="057A8B"/>
      </a:dk2>
      <a:lt2>
        <a:srgbClr val="FFF8DC"/>
      </a:lt2>
      <a:accent1>
        <a:srgbClr val="00566B"/>
      </a:accent1>
      <a:accent2>
        <a:srgbClr val="FFED75"/>
      </a:accent2>
      <a:accent3>
        <a:srgbClr val="2CB8A5"/>
      </a:accent3>
      <a:accent4>
        <a:srgbClr val="FC6D71"/>
      </a:accent4>
      <a:accent5>
        <a:srgbClr val="B6E7DD"/>
      </a:accent5>
      <a:accent6>
        <a:srgbClr val="F8D7BC"/>
      </a:accent6>
      <a:hlink>
        <a:srgbClr val="057A8B"/>
      </a:hlink>
      <a:folHlink>
        <a:srgbClr val="00566B"/>
      </a:folHlink>
    </a:clrScheme>
    <a:fontScheme name="BOSA Theme Fonts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ployer branding extraaa" id="{57D343A9-B62D-4242-A025-0A5961D94387}" vid="{A7217AE4-B2DE-884A-8488-70701B548E2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CCFF554FE108ED4CA2D8F1BBAF9176CE0096A13B0AAF4776448FA28A588D3C1314" ma:contentTypeVersion="1402" ma:contentTypeDescription="BOSA PowerPoint document" ma:contentTypeScope="" ma:versionID="ab87df3255c93d3056abdcd4e6d13b2f">
  <xsd:schema xmlns:xsd="http://www.w3.org/2001/XMLSchema" xmlns:xs="http://www.w3.org/2001/XMLSchema" xmlns:p="http://schemas.microsoft.com/office/2006/metadata/properties" xmlns:ns2="800eef11-a00a-435e-8969-a8b8334abd51" xmlns:ns3="5bfb70f5-8bcf-41be-84e8-2176071fb5ce" xmlns:ns4="85dbb6c3-ed91-4309-8f2c-4f25b8b57d1a" targetNamespace="http://schemas.microsoft.com/office/2006/metadata/properties" ma:root="true" ma:fieldsID="982771c5c390d2363272a87856f80b75" ns2:_="" ns3:_="" ns4:_="">
    <xsd:import namespace="800eef11-a00a-435e-8969-a8b8334abd51"/>
    <xsd:import namespace="5bfb70f5-8bcf-41be-84e8-2176071fb5ce"/>
    <xsd:import namespace="85dbb6c3-ed91-4309-8f2c-4f25b8b57d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Jaar_x0020__x007c__x0020_Année" minOccurs="0"/>
                <xsd:element ref="ns3:Taal_x0020__x007c__x0020_Langue" minOccurs="0"/>
                <xsd:element ref="ns4:TypeDo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eef11-a00a-435e-8969-a8b8334abd5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b70f5-8bcf-41be-84e8-2176071fb5ce" elementFormDefault="qualified">
    <xsd:import namespace="http://schemas.microsoft.com/office/2006/documentManagement/types"/>
    <xsd:import namespace="http://schemas.microsoft.com/office/infopath/2007/PartnerControls"/>
    <xsd:element name="Jaar_x0020__x007c__x0020_Année" ma:index="11" nillable="true" ma:displayName="Jaar | Année" ma:default="2020" ma:format="Dropdown" ma:internalName="Jaar_x0020__x007C__x0020_Ann_x00e9_e">
      <xsd:simpleType>
        <xsd:restriction base="dms:Choice">
          <xsd:enumeration value="-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  <xsd:enumeration value="2026"/>
          <xsd:enumeration value="2027"/>
          <xsd:enumeration value="2028"/>
          <xsd:enumeration value="2029"/>
          <xsd:enumeration value="2030"/>
        </xsd:restriction>
      </xsd:simpleType>
    </xsd:element>
    <xsd:element name="Taal_x0020__x007c__x0020_Langue" ma:index="12" nillable="true" ma:displayName="Taal | Langue" ma:internalName="Taal_x0020__x007C__x0020_Lang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L"/>
                    <xsd:enumeration value="FR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bb6c3-ed91-4309-8f2c-4f25b8b57d1a" elementFormDefault="qualified">
    <xsd:import namespace="http://schemas.microsoft.com/office/2006/documentManagement/types"/>
    <xsd:import namespace="http://schemas.microsoft.com/office/infopath/2007/PartnerControls"/>
    <xsd:element name="TypeDoc" ma:index="13" nillable="true" ma:displayName="TypeDoc" ma:format="Dropdown" ma:internalName="TypeDoc">
      <xsd:simpleType>
        <xsd:restriction base="dms:Choice">
          <xsd:enumeration value="Presentaties | Présentations"/>
          <xsd:enumeration value="Fiches"/>
          <xsd:enumeration value="Handleidingen | Manuels"/>
          <xsd:enumeration value="Aankondigingen | Annonc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00eef11-a00a-435e-8969-a8b8334abd51">BOSA-2118837315-89</_dlc_DocId>
    <_dlc_DocIdUrl xmlns="800eef11-a00a-435e-8969-a8b8334abd51">
      <Url>https://gcloudbelgium.sharepoint.com/sites/BOSA/B/Jobdays/_layouts/15/DocIdRedir.aspx?ID=BOSA-2118837315-89</Url>
      <Description>BOSA-2118837315-89</Description>
    </_dlc_DocIdUrl>
    <Jaar_x0020__x007c__x0020_Année xmlns="5bfb70f5-8bcf-41be-84e8-2176071fb5ce">2023</Jaar_x0020__x007c__x0020_Année>
    <TypeDoc xmlns="85dbb6c3-ed91-4309-8f2c-4f25b8b57d1a">Presentaties | Présentations</TypeDoc>
    <Taal_x0020__x007c__x0020_Langue xmlns="5bfb70f5-8bcf-41be-84e8-2176071fb5ce">
      <Value>NL</Value>
    </Taal_x0020__x007c__x0020_Langue>
  </documentManagement>
</p:properties>
</file>

<file path=customXml/itemProps1.xml><?xml version="1.0" encoding="utf-8"?>
<ds:datastoreItem xmlns:ds="http://schemas.openxmlformats.org/officeDocument/2006/customXml" ds:itemID="{287EA3A0-7349-411C-B929-762FA0DDB9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C11E15-9819-45E8-9A86-5BE40F0CDF4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949B9E2-9DB9-4DC5-B42F-FB9600747D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0eef11-a00a-435e-8969-a8b8334abd51"/>
    <ds:schemaRef ds:uri="5bfb70f5-8bcf-41be-84e8-2176071fb5ce"/>
    <ds:schemaRef ds:uri="85dbb6c3-ed91-4309-8f2c-4f25b8b57d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3230FCF-7E2C-49A6-9845-CBD6D2D1FEFD}">
  <ds:schemaRefs>
    <ds:schemaRef ds:uri="5bfb70f5-8bcf-41be-84e8-2176071fb5ce"/>
    <ds:schemaRef ds:uri="http://purl.org/dc/terms/"/>
    <ds:schemaRef ds:uri="800eef11-a00a-435e-8969-a8b8334abd51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85dbb6c3-ed91-4309-8f2c-4f25b8b57d1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Werken voor.be PowerPoint template NLFR final</Template>
  <TotalTime>0</TotalTime>
  <Words>1003</Words>
  <Application>Microsoft Office PowerPoint</Application>
  <PresentationFormat>Breedbeeld</PresentationFormat>
  <Paragraphs>171</Paragraphs>
  <Slides>46</Slides>
  <Notes>27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6" baseType="lpstr">
      <vt:lpstr>Arial</vt:lpstr>
      <vt:lpstr>Arial</vt:lpstr>
      <vt:lpstr>Calibri</vt:lpstr>
      <vt:lpstr>Hagrid Text</vt:lpstr>
      <vt:lpstr>Open Sans</vt:lpstr>
      <vt:lpstr>NL - Fair Theme</vt:lpstr>
      <vt:lpstr>FR - Fair Theme</vt:lpstr>
      <vt:lpstr>NL - Course Theme</vt:lpstr>
      <vt:lpstr>FR - Course Theme</vt:lpstr>
      <vt:lpstr>Image bitmap</vt:lpstr>
      <vt:lpstr>Werken bij de overheid</vt:lpstr>
      <vt:lpstr>Wat komt er aan bod in deze sessie?</vt:lpstr>
      <vt:lpstr>PowerPoint-presentatie</vt:lpstr>
      <vt:lpstr>PowerPoint-presentatie</vt:lpstr>
      <vt:lpstr>PowerPoint-presentatie</vt:lpstr>
      <vt:lpstr>Waarom Werkenvoor.be?</vt:lpstr>
      <vt:lpstr>PowerPoint-presentatie</vt:lpstr>
      <vt:lpstr>PowerPoint-presentatie</vt:lpstr>
      <vt:lpstr>PowerPoint-presentatie</vt:lpstr>
      <vt:lpstr>Voordelen? </vt:lpstr>
      <vt:lpstr>Welke profielen werven we aan?</vt:lpstr>
      <vt:lpstr>Schrijf je in voor onze wekelijkse nieuwsbrief </vt:lpstr>
      <vt:lpstr>PowerPoint-presentatie</vt:lpstr>
      <vt:lpstr>Laatstejaarsstudent? </vt:lpstr>
      <vt:lpstr>PowerPoint-presentatie</vt:lpstr>
      <vt:lpstr>PowerPoint-presentatie</vt:lpstr>
      <vt:lpstr>Maak je cv aan en vul deze in </vt:lpstr>
      <vt:lpstr>Wanneer je in je laatste jaar zit, laad dan je inschrijvingsbewijs op.  </vt:lpstr>
      <vt:lpstr>Duid aan dat je onze nieuwsbrief wil ontvangen. </vt:lpstr>
      <vt:lpstr>Wanneer je cv correct is ingevuld en bewaard, dan ben je klaar om te solliciteren!</vt:lpstr>
      <vt:lpstr>PowerPoint-presentatie</vt:lpstr>
      <vt:lpstr>Bijna alle stappen verlopen online</vt:lpstr>
      <vt:lpstr>Je sollicitatie voor een functie is geldig wanneer:</vt:lpstr>
      <vt:lpstr>PowerPoint-presentatie</vt:lpstr>
      <vt:lpstr>Tijdens de selectieprocedure word je verzocht één of meer testen af te leggen</vt:lpstr>
      <vt:lpstr>Ontdek voor elke vacature de procedure </vt:lpstr>
      <vt:lpstr>Maak jezelf vertrouwd met de testomgeving door de oefenmodule te ontdekken</vt:lpstr>
      <vt:lpstr>PowerPoint-presentatie</vt:lpstr>
      <vt:lpstr>De stappen van de selectie</vt:lpstr>
      <vt:lpstr> Stap 1: Deelnemingsvoorwaarden </vt:lpstr>
      <vt:lpstr>Stap 2: Specifieke screening </vt:lpstr>
      <vt:lpstr>Na afloop van de testen</vt:lpstr>
      <vt:lpstr>Einde van de procedure</vt:lpstr>
      <vt:lpstr>Nieuw!</vt:lpstr>
      <vt:lpstr>Voor jongeren</vt:lpstr>
      <vt:lpstr>PowerPoint-presentatie</vt:lpstr>
      <vt:lpstr>Ik moet tweetalig zijn om bij de federale overheid te kunnen werken. </vt:lpstr>
      <vt:lpstr>Wanneer ik bij de overheid aan de slag ga, is het voor het leven en altijd op dezelfde plaats…  </vt:lpstr>
      <vt:lpstr>Ik moet Belg zijn om te kunnen solliciteren voor een functie bij de federale overheid.</vt:lpstr>
      <vt:lpstr>PowerPoint-presentatie</vt:lpstr>
      <vt:lpstr>Inclusie</vt:lpstr>
      <vt:lpstr>Redelijke aanpassingen </vt:lpstr>
      <vt:lpstr>PowerPoint-presentatie</vt:lpstr>
      <vt:lpstr>Volg onze social media accounts!</vt:lpstr>
      <vt:lpstr>Bedankt voor jullie aanwezigheid en aandacht!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Werken bij de overheid_Basis presentatie</dc:title>
  <dc:subject/>
  <dc:creator>Katleen Vermeire (BOSA)</dc:creator>
  <cp:keywords/>
  <dc:description/>
  <cp:lastModifiedBy>Jade Bracke (BOSA)</cp:lastModifiedBy>
  <cp:revision>12</cp:revision>
  <dcterms:created xsi:type="dcterms:W3CDTF">2022-11-23T09:40:01Z</dcterms:created>
  <dcterms:modified xsi:type="dcterms:W3CDTF">2024-01-31T08:26:20Z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0x010100CCFF554FE108ED4CA2D8F1BBAF9176CE0096A13B0AAF4776448FA28A588D3C1314</vt:lpwstr>
  </property>
  <property fmtid="{D5CDD505-2E9C-101B-9397-08002B2CF9AE}" pid="3" name="DocumentSetDescription">
    <vt:lpwstr/>
  </property>
  <property fmtid="{D5CDD505-2E9C-101B-9397-08002B2CF9AE}" pid="4" name="wic_System_Copyright">
    <vt:lpwstr/>
  </property>
  <property fmtid="{D5CDD505-2E9C-101B-9397-08002B2CF9AE}" pid="5" name="ImageAuthor">
    <vt:lpwstr/>
  </property>
  <property fmtid="{D5CDD505-2E9C-101B-9397-08002B2CF9AE}" pid="6" name="Focus">
    <vt:lpwstr/>
  </property>
  <property fmtid="{D5CDD505-2E9C-101B-9397-08002B2CF9AE}" pid="7" name="Author0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  <property fmtid="{D5CDD505-2E9C-101B-9397-08002B2CF9AE}" pid="10" name="ThemeNL">
    <vt:lpwstr>369;#Office 365 templates BOSA|11195343-6d0f-46aa-808b-1154be9273a7</vt:lpwstr>
  </property>
  <property fmtid="{D5CDD505-2E9C-101B-9397-08002B2CF9AE}" pid="11" name="_dlc_DocIdItemGuid">
    <vt:lpwstr>6e0daa8a-0cba-4e2e-a63e-4a32f5656b06</vt:lpwstr>
  </property>
</Properties>
</file>